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4" r:id="rId5"/>
    <p:sldMasterId id="2147483725" r:id="rId6"/>
    <p:sldMasterId id="2147483750" r:id="rId7"/>
    <p:sldMasterId id="2147483778" r:id="rId8"/>
  </p:sldMasterIdLst>
  <p:notesMasterIdLst>
    <p:notesMasterId r:id="rId35"/>
  </p:notesMasterIdLst>
  <p:sldIdLst>
    <p:sldId id="1808" r:id="rId9"/>
    <p:sldId id="1689" r:id="rId10"/>
    <p:sldId id="967" r:id="rId11"/>
    <p:sldId id="312" r:id="rId12"/>
    <p:sldId id="974" r:id="rId13"/>
    <p:sldId id="267" r:id="rId14"/>
    <p:sldId id="326" r:id="rId15"/>
    <p:sldId id="2009" r:id="rId16"/>
    <p:sldId id="316" r:id="rId17"/>
    <p:sldId id="2008" r:id="rId18"/>
    <p:sldId id="947" r:id="rId19"/>
    <p:sldId id="1629" r:id="rId20"/>
    <p:sldId id="2005" r:id="rId21"/>
    <p:sldId id="1688" r:id="rId22"/>
    <p:sldId id="2007" r:id="rId23"/>
    <p:sldId id="2006" r:id="rId24"/>
    <p:sldId id="1958" r:id="rId25"/>
    <p:sldId id="2026" r:id="rId26"/>
    <p:sldId id="2027" r:id="rId27"/>
    <p:sldId id="2028" r:id="rId28"/>
    <p:sldId id="1968" r:id="rId29"/>
    <p:sldId id="2025" r:id="rId30"/>
    <p:sldId id="284" r:id="rId31"/>
    <p:sldId id="2021" r:id="rId32"/>
    <p:sldId id="2024" r:id="rId33"/>
    <p:sldId id="37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Wislang" initials="AW" lastIdx="1" clrIdx="0">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4BC71-9D30-40BC-9D45-E5D3326DBE88}" v="1" dt="2019-07-03T18:02:45.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8"/>
    <p:restoredTop sz="68539"/>
  </p:normalViewPr>
  <p:slideViewPr>
    <p:cSldViewPr snapToGrid="0">
      <p:cViewPr varScale="1">
        <p:scale>
          <a:sx n="82" d="100"/>
          <a:sy n="82" d="100"/>
        </p:scale>
        <p:origin x="1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33B4BC71-9D30-40BC-9D45-E5D3326DBE88}"/>
    <pc:docChg chg="custSel modSld">
      <pc:chgData name="Julie Descamp" userId="39844dfe-554f-4b65-b7f2-b1eb80dd3076" providerId="ADAL" clId="{33B4BC71-9D30-40BC-9D45-E5D3326DBE88}" dt="2019-07-03T18:03:22.123" v="138" actId="20577"/>
      <pc:docMkLst>
        <pc:docMk/>
      </pc:docMkLst>
      <pc:sldChg chg="modSp">
        <pc:chgData name="Julie Descamp" userId="39844dfe-554f-4b65-b7f2-b1eb80dd3076" providerId="ADAL" clId="{33B4BC71-9D30-40BC-9D45-E5D3326DBE88}" dt="2019-07-03T18:03:22.123" v="138" actId="20577"/>
        <pc:sldMkLst>
          <pc:docMk/>
          <pc:sldMk cId="2608848014" sldId="10511"/>
        </pc:sldMkLst>
        <pc:spChg chg="mod">
          <ac:chgData name="Julie Descamp" userId="39844dfe-554f-4b65-b7f2-b1eb80dd3076" providerId="ADAL" clId="{33B4BC71-9D30-40BC-9D45-E5D3326DBE88}" dt="2019-07-03T18:03:22.123" v="138" actId="20577"/>
          <ac:spMkLst>
            <pc:docMk/>
            <pc:sldMk cId="2608848014" sldId="10511"/>
            <ac:spMk id="5" creationId="{511FA118-419A-4BC4-ABD3-B71B7C923445}"/>
          </ac:spMkLst>
        </pc:spChg>
        <pc:graphicFrameChg chg="mod modGraphic">
          <ac:chgData name="Julie Descamp" userId="39844dfe-554f-4b65-b7f2-b1eb80dd3076" providerId="ADAL" clId="{33B4BC71-9D30-40BC-9D45-E5D3326DBE88}" dt="2019-07-03T18:02:52.868" v="76" actId="113"/>
          <ac:graphicFrameMkLst>
            <pc:docMk/>
            <pc:sldMk cId="2608848014" sldId="10511"/>
            <ac:graphicFrameMk id="35" creationId="{6BFB32F5-AEBA-40D0-A9C9-252E1033B518}"/>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a:t>Ideal Scale Behavior</a:t>
            </a:r>
            <a:r>
              <a:rPr lang="en-US" sz="3200" baseline="0"/>
              <a:t> </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Sheet1!$D$1</c:f>
              <c:strCache>
                <c:ptCount val="1"/>
                <c:pt idx="0">
                  <c:v>Load</c:v>
                </c:pt>
              </c:strCache>
            </c:strRef>
          </c:tx>
          <c:spPr>
            <a:ln w="7620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064D-FB4E-A270-8C70E64A6ECB}"/>
            </c:ext>
          </c:extLst>
        </c:ser>
        <c:ser>
          <c:idx val="1"/>
          <c:order val="1"/>
          <c:tx>
            <c:strRef>
              <c:f>Sheet1!$E$1</c:f>
              <c:strCache>
                <c:ptCount val="1"/>
                <c:pt idx="0">
                  <c:v>ConsumptionWorkers</c:v>
                </c:pt>
              </c:strCache>
              <c:extLst xmlns:c15="http://schemas.microsoft.com/office/drawing/2012/chart"/>
            </c:strRef>
          </c:tx>
          <c:spPr>
            <a:ln w="76200" cap="rnd">
              <a:solidFill>
                <a:schemeClr val="accent2"/>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Sheet1!$E$2:$E$72</c:f>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064D-FB4E-A270-8C70E64A6ECB}"/>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2"/>
                <c:order val="2"/>
                <c:tx>
                  <c:strRef>
                    <c:extLst>
                      <c:ext uri="{02D57815-91ED-43cb-92C2-25804820EDAC}">
                        <c15:formulaRef>
                          <c15:sqref>Sheet1!$F$1</c15:sqref>
                        </c15:formulaRef>
                      </c:ext>
                    </c:extLst>
                    <c:strCache>
                      <c:ptCount val="1"/>
                      <c:pt idx="0">
                        <c:v>Elastic Premium Workers (1 Dedicated)</c:v>
                      </c:pt>
                    </c:strCache>
                  </c:strRef>
                </c:tx>
                <c:spPr>
                  <a:ln w="19050" cap="rnd">
                    <a:solidFill>
                      <a:schemeClr val="accent6"/>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2-064D-FB4E-A270-8C70E64A6ECB}"/>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a:t>Scale with</a:t>
            </a:r>
            <a:r>
              <a:rPr lang="en-US" sz="3200" baseline="0"/>
              <a:t> Long Cold Start</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Sheet1!$D$1</c:f>
              <c:strCache>
                <c:ptCount val="1"/>
                <c:pt idx="0">
                  <c:v>Load</c:v>
                </c:pt>
              </c:strCache>
            </c:strRef>
          </c:tx>
          <c:spPr>
            <a:ln w="7620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E675-574B-8A64-61A95B4EDCBC}"/>
            </c:ext>
          </c:extLst>
        </c:ser>
        <c:ser>
          <c:idx val="3"/>
          <c:order val="3"/>
          <c:tx>
            <c:strRef>
              <c:f>Sheet1!$G$1</c:f>
              <c:strCache>
                <c:ptCount val="1"/>
                <c:pt idx="0">
                  <c:v>Available Workers</c:v>
                </c:pt>
              </c:strCache>
              <c:extLst xmlns:c15="http://schemas.microsoft.com/office/drawing/2012/chart"/>
            </c:strRef>
          </c:tx>
          <c:spPr>
            <a:ln w="76200" cap="rnd">
              <a:solidFill>
                <a:schemeClr val="accent4"/>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extLst xmlns:c15="http://schemas.microsoft.com/office/drawing/2012/chart"/>
            </c:numRef>
          </c:xVal>
          <c:yVal>
            <c:numRef>
              <c:f>Sheet1!$G$2:$G$72</c:f>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extLst xmlns:c15="http://schemas.microsoft.com/office/drawing/2012/chart"/>
            </c:numRef>
          </c:yVal>
          <c:smooth val="0"/>
          <c:extLst>
            <c:ext xmlns:c16="http://schemas.microsoft.com/office/drawing/2014/chart" uri="{C3380CC4-5D6E-409C-BE32-E72D297353CC}">
              <c16:uniqueId val="{00000001-E675-574B-8A64-61A95B4EDCBC}"/>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ConsumptionWorkers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E675-574B-8A64-61A95B4EDCBC}"/>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Sheet1!$F$1</c15:sqref>
                        </c15:formulaRef>
                      </c:ext>
                    </c:extLst>
                    <c:strCache>
                      <c:ptCount val="1"/>
                      <c:pt idx="0">
                        <c:v>Elastic Premium Workers (1 Dedicated)</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Sheet1!$F$2:$F$72</c15:sqref>
                        </c15:formulaRef>
                      </c:ext>
                    </c:extLst>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xmlns:c15="http://schemas.microsoft.com/office/drawing/2012/chart">
                  <c:ext xmlns:c16="http://schemas.microsoft.com/office/drawing/2014/chart" uri="{C3380CC4-5D6E-409C-BE32-E72D297353CC}">
                    <c16:uniqueId val="{00000003-E675-574B-8A64-61A95B4EDCBC}"/>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814128"/>
        <c:crosses val="autoZero"/>
        <c:crossBetween val="midCat"/>
      </c:valAx>
      <c:valAx>
        <c:axId val="74881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Scale with One Reserved Instance</a:t>
            </a:r>
            <a:endParaRPr lang="en-US" sz="1100" baseline="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Sheet1!$D$1</c:f>
              <c:strCache>
                <c:ptCount val="1"/>
                <c:pt idx="0">
                  <c:v>Load</c:v>
                </c:pt>
              </c:strCache>
            </c:strRef>
          </c:tx>
          <c:spPr>
            <a:ln w="76200" cap="rnd">
              <a:solidFill>
                <a:schemeClr val="accent1"/>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Sheet1!$D$2:$D$72</c:f>
              <c:numCache>
                <c:formatCode>General</c:formatCode>
                <c:ptCount val="71"/>
                <c:pt idx="0">
                  <c:v>0</c:v>
                </c:pt>
                <c:pt idx="1">
                  <c:v>0</c:v>
                </c:pt>
                <c:pt idx="2">
                  <c:v>0</c:v>
                </c:pt>
                <c:pt idx="3">
                  <c:v>0</c:v>
                </c:pt>
                <c:pt idx="4">
                  <c:v>0.24989584635339165</c:v>
                </c:pt>
                <c:pt idx="5">
                  <c:v>0.49916708323414077</c:v>
                </c:pt>
                <c:pt idx="6">
                  <c:v>0.74719066236799625</c:v>
                </c:pt>
                <c:pt idx="7">
                  <c:v>0.99334665397530608</c:v>
                </c:pt>
                <c:pt idx="8">
                  <c:v>1.2370197962726146</c:v>
                </c:pt>
                <c:pt idx="9">
                  <c:v>1.4776010333066978</c:v>
                </c:pt>
                <c:pt idx="10">
                  <c:v>1.7144890372772568</c:v>
                </c:pt>
                <c:pt idx="11">
                  <c:v>1.9470917115432522</c:v>
                </c:pt>
                <c:pt idx="12">
                  <c:v>2.1748276705561507</c:v>
                </c:pt>
                <c:pt idx="13">
                  <c:v>2.3971276930210146</c:v>
                </c:pt>
                <c:pt idx="14">
                  <c:v>2.6134361446532957</c:v>
                </c:pt>
                <c:pt idx="15">
                  <c:v>2.8232123669751767</c:v>
                </c:pt>
                <c:pt idx="16">
                  <c:v>3.0259320286801978</c:v>
                </c:pt>
                <c:pt idx="17">
                  <c:v>3.2210884361884555</c:v>
                </c:pt>
                <c:pt idx="18">
                  <c:v>3.4081938001166714</c:v>
                </c:pt>
                <c:pt idx="19">
                  <c:v>3.5867804544976147</c:v>
                </c:pt>
                <c:pt idx="20">
                  <c:v>3.7564020257014641</c:v>
                </c:pt>
                <c:pt idx="21">
                  <c:v>3.9166345481374174</c:v>
                </c:pt>
                <c:pt idx="22">
                  <c:v>4.0670775239468702</c:v>
                </c:pt>
                <c:pt idx="23">
                  <c:v>4.2073549240394827</c:v>
                </c:pt>
                <c:pt idx="24">
                  <c:v>4.3371161279700852</c:v>
                </c:pt>
                <c:pt idx="25">
                  <c:v>4.456036800307178</c:v>
                </c:pt>
                <c:pt idx="26">
                  <c:v>4.5638197013026058</c:v>
                </c:pt>
                <c:pt idx="27">
                  <c:v>4.6601954298361328</c:v>
                </c:pt>
                <c:pt idx="28">
                  <c:v>4.7449230967779314</c:v>
                </c:pt>
                <c:pt idx="29">
                  <c:v>4.8177909270859658</c:v>
                </c:pt>
                <c:pt idx="30">
                  <c:v>4.8786167891332957</c:v>
                </c:pt>
                <c:pt idx="31">
                  <c:v>4.9272486499423014</c:v>
                </c:pt>
                <c:pt idx="32">
                  <c:v>4.9635649551879428</c:v>
                </c:pt>
                <c:pt idx="33">
                  <c:v>4.9874749330202723</c:v>
                </c:pt>
                <c:pt idx="34">
                  <c:v>4.998918820946785</c:v>
                </c:pt>
                <c:pt idx="35">
                  <c:v>4.9978680152075254</c:v>
                </c:pt>
                <c:pt idx="36">
                  <c:v>4.9843251422695936</c:v>
                </c:pt>
                <c:pt idx="37">
                  <c:v>4.9583240522623422</c:v>
                </c:pt>
                <c:pt idx="38">
                  <c:v>4.9199297343696831</c:v>
                </c:pt>
                <c:pt idx="39">
                  <c:v>4.8692381543909748</c:v>
                </c:pt>
                <c:pt idx="40">
                  <c:v>4.8063760148764985</c:v>
                </c:pt>
                <c:pt idx="41">
                  <c:v>4.7315004384370702</c:v>
                </c:pt>
                <c:pt idx="42">
                  <c:v>4.6447985750193439</c:v>
                </c:pt>
                <c:pt idx="43">
                  <c:v>4.546487134128407</c:v>
                </c:pt>
                <c:pt idx="44">
                  <c:v>4.4368118431668755</c:v>
                </c:pt>
                <c:pt idx="45">
                  <c:v>4.3160468332443678</c:v>
                </c:pt>
                <c:pt idx="46">
                  <c:v>4.1844939539924875</c:v>
                </c:pt>
                <c:pt idx="47">
                  <c:v>4.0424820190979505</c:v>
                </c:pt>
                <c:pt idx="48">
                  <c:v>3.8903659844396059</c:v>
                </c:pt>
                <c:pt idx="49">
                  <c:v>3.7285260608836013</c:v>
                </c:pt>
                <c:pt idx="50">
                  <c:v>3.5573667639542235</c:v>
                </c:pt>
                <c:pt idx="51">
                  <c:v>3.3773159027557567</c:v>
                </c:pt>
                <c:pt idx="52">
                  <c:v>3.1888235106725213</c:v>
                </c:pt>
                <c:pt idx="53">
                  <c:v>2.9923607205197862</c:v>
                </c:pt>
                <c:pt idx="54">
                  <c:v>2.7884185869570888</c:v>
                </c:pt>
                <c:pt idx="55">
                  <c:v>2.5775068591073262</c:v>
                </c:pt>
                <c:pt idx="56">
                  <c:v>2.3601527064494192</c:v>
                </c:pt>
                <c:pt idx="57">
                  <c:v>2.1368994011691571</c:v>
                </c:pt>
                <c:pt idx="58">
                  <c:v>1.9083049602616666</c:v>
                </c:pt>
                <c:pt idx="59">
                  <c:v>1.674940750779534</c:v>
                </c:pt>
                <c:pt idx="60">
                  <c:v>1.4373900617127329</c:v>
                </c:pt>
                <c:pt idx="61">
                  <c:v>1.1962466460699228</c:v>
                </c:pt>
                <c:pt idx="62">
                  <c:v>0.95211323680514837</c:v>
                </c:pt>
                <c:pt idx="63">
                  <c:v>0.7056000402993492</c:v>
                </c:pt>
                <c:pt idx="64">
                  <c:v>0.45732321116219921</c:v>
                </c:pt>
                <c:pt idx="65">
                  <c:v>0.20790331216646801</c:v>
                </c:pt>
                <c:pt idx="66">
                  <c:v>0</c:v>
                </c:pt>
                <c:pt idx="67">
                  <c:v>0</c:v>
                </c:pt>
                <c:pt idx="68">
                  <c:v>0</c:v>
                </c:pt>
                <c:pt idx="69">
                  <c:v>0</c:v>
                </c:pt>
                <c:pt idx="70">
                  <c:v>0</c:v>
                </c:pt>
              </c:numCache>
            </c:numRef>
          </c:yVal>
          <c:smooth val="0"/>
          <c:extLst>
            <c:ext xmlns:c16="http://schemas.microsoft.com/office/drawing/2014/chart" uri="{C3380CC4-5D6E-409C-BE32-E72D297353CC}">
              <c16:uniqueId val="{00000000-407F-BD43-A6D0-53CA1BB973E7}"/>
            </c:ext>
          </c:extLst>
        </c:ser>
        <c:ser>
          <c:idx val="2"/>
          <c:order val="2"/>
          <c:tx>
            <c:strRef>
              <c:f>Sheet1!$F$1</c:f>
              <c:strCache>
                <c:ptCount val="1"/>
                <c:pt idx="0">
                  <c:v>Elastic Premium Workers (1 Dedicated)</c:v>
                </c:pt>
              </c:strCache>
            </c:strRef>
          </c:tx>
          <c:spPr>
            <a:ln w="76200" cap="rnd">
              <a:solidFill>
                <a:schemeClr val="accent5"/>
              </a:solidFill>
              <a:round/>
            </a:ln>
            <a:effectLst/>
          </c:spPr>
          <c:marker>
            <c:symbol val="none"/>
          </c:marker>
          <c:xVal>
            <c:numRef>
              <c:f>Sheet1!$C$2:$C$72</c:f>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f>Sheet1!$F$2:$F$72</c:f>
              <c:numCache>
                <c:formatCode>General</c:formatCode>
                <c:ptCount val="71"/>
                <c:pt idx="0">
                  <c:v>1</c:v>
                </c:pt>
                <c:pt idx="1">
                  <c:v>1</c:v>
                </c:pt>
                <c:pt idx="2">
                  <c:v>1</c:v>
                </c:pt>
                <c:pt idx="3">
                  <c:v>1</c:v>
                </c:pt>
                <c:pt idx="4">
                  <c:v>1</c:v>
                </c:pt>
                <c:pt idx="5">
                  <c:v>1</c:v>
                </c:pt>
                <c:pt idx="6">
                  <c:v>2</c:v>
                </c:pt>
                <c:pt idx="7">
                  <c:v>2</c:v>
                </c:pt>
                <c:pt idx="8">
                  <c:v>2</c:v>
                </c:pt>
                <c:pt idx="9">
                  <c:v>2</c:v>
                </c:pt>
                <c:pt idx="10">
                  <c:v>3</c:v>
                </c:pt>
                <c:pt idx="11">
                  <c:v>3</c:v>
                </c:pt>
                <c:pt idx="12">
                  <c:v>3</c:v>
                </c:pt>
                <c:pt idx="13">
                  <c:v>3</c:v>
                </c:pt>
                <c:pt idx="14">
                  <c:v>4</c:v>
                </c:pt>
                <c:pt idx="15">
                  <c:v>4</c:v>
                </c:pt>
                <c:pt idx="16">
                  <c:v>4</c:v>
                </c:pt>
                <c:pt idx="17">
                  <c:v>4</c:v>
                </c:pt>
                <c:pt idx="18">
                  <c:v>4</c:v>
                </c:pt>
                <c:pt idx="19">
                  <c:v>5</c:v>
                </c:pt>
                <c:pt idx="20">
                  <c:v>5</c:v>
                </c:pt>
                <c:pt idx="21">
                  <c:v>5</c:v>
                </c:pt>
                <c:pt idx="22">
                  <c:v>5</c:v>
                </c:pt>
                <c:pt idx="23">
                  <c:v>5</c:v>
                </c:pt>
                <c:pt idx="24">
                  <c:v>5</c:v>
                </c:pt>
                <c:pt idx="25">
                  <c:v>5</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5</c:v>
                </c:pt>
                <c:pt idx="54">
                  <c:v>5</c:v>
                </c:pt>
                <c:pt idx="55">
                  <c:v>5</c:v>
                </c:pt>
                <c:pt idx="56">
                  <c:v>5</c:v>
                </c:pt>
                <c:pt idx="57">
                  <c:v>5</c:v>
                </c:pt>
                <c:pt idx="58">
                  <c:v>4</c:v>
                </c:pt>
                <c:pt idx="59">
                  <c:v>4</c:v>
                </c:pt>
                <c:pt idx="60">
                  <c:v>4</c:v>
                </c:pt>
                <c:pt idx="61">
                  <c:v>4</c:v>
                </c:pt>
                <c:pt idx="62">
                  <c:v>3</c:v>
                </c:pt>
                <c:pt idx="63">
                  <c:v>3</c:v>
                </c:pt>
                <c:pt idx="64">
                  <c:v>3</c:v>
                </c:pt>
                <c:pt idx="65">
                  <c:v>2</c:v>
                </c:pt>
                <c:pt idx="66">
                  <c:v>2</c:v>
                </c:pt>
                <c:pt idx="67">
                  <c:v>2</c:v>
                </c:pt>
                <c:pt idx="68">
                  <c:v>1</c:v>
                </c:pt>
                <c:pt idx="69">
                  <c:v>1</c:v>
                </c:pt>
                <c:pt idx="70">
                  <c:v>1</c:v>
                </c:pt>
              </c:numCache>
            </c:numRef>
          </c:yVal>
          <c:smooth val="0"/>
          <c:extLst>
            <c:ext xmlns:c16="http://schemas.microsoft.com/office/drawing/2014/chart" uri="{C3380CC4-5D6E-409C-BE32-E72D297353CC}">
              <c16:uniqueId val="{00000001-407F-BD43-A6D0-53CA1BB973E7}"/>
            </c:ext>
          </c:extLst>
        </c:ser>
        <c:dLbls>
          <c:showLegendKey val="0"/>
          <c:showVal val="0"/>
          <c:showCatName val="0"/>
          <c:showSerName val="0"/>
          <c:showPercent val="0"/>
          <c:showBubbleSize val="0"/>
        </c:dLbls>
        <c:axId val="748822328"/>
        <c:axId val="748814128"/>
        <c:extLst>
          <c:ext xmlns:c15="http://schemas.microsoft.com/office/drawing/2012/chart" uri="{02D57815-91ED-43cb-92C2-25804820EDAC}">
            <c15:filteredScatterSeries>
              <c15:ser>
                <c:idx val="1"/>
                <c:order val="1"/>
                <c:tx>
                  <c:strRef>
                    <c:extLst>
                      <c:ext uri="{02D57815-91ED-43cb-92C2-25804820EDAC}">
                        <c15:formulaRef>
                          <c15:sqref>Sheet1!$E$1</c15:sqref>
                        </c15:formulaRef>
                      </c:ext>
                    </c:extLst>
                    <c:strCache>
                      <c:ptCount val="1"/>
                      <c:pt idx="0">
                        <c:v>ConsumptionWorkers</c:v>
                      </c:pt>
                    </c:strCache>
                  </c:strRef>
                </c:tx>
                <c:spPr>
                  <a:ln w="19050" cap="rnd">
                    <a:solidFill>
                      <a:schemeClr val="accent2"/>
                    </a:solidFill>
                    <a:round/>
                  </a:ln>
                  <a:effectLst/>
                </c:spPr>
                <c:marker>
                  <c:symbol val="none"/>
                </c:marker>
                <c:xVal>
                  <c:numRef>
                    <c:extLst>
                      <c:ex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c:ext uri="{02D57815-91ED-43cb-92C2-25804820EDAC}">
                        <c15:formulaRef>
                          <c15:sqref>Sheet1!$E$2:$E$72</c15:sqref>
                        </c15:formulaRef>
                      </c:ext>
                    </c:extLst>
                    <c:numCache>
                      <c:formatCode>General</c:formatCode>
                      <c:ptCount val="71"/>
                      <c:pt idx="0">
                        <c:v>0</c:v>
                      </c:pt>
                      <c:pt idx="1">
                        <c:v>0</c:v>
                      </c:pt>
                      <c:pt idx="2">
                        <c:v>0</c:v>
                      </c:pt>
                      <c:pt idx="3">
                        <c:v>0</c:v>
                      </c:pt>
                      <c:pt idx="4">
                        <c:v>1</c:v>
                      </c:pt>
                      <c:pt idx="5">
                        <c:v>1</c:v>
                      </c:pt>
                      <c:pt idx="6">
                        <c:v>1</c:v>
                      </c:pt>
                      <c:pt idx="7">
                        <c:v>1</c:v>
                      </c:pt>
                      <c:pt idx="8">
                        <c:v>2</c:v>
                      </c:pt>
                      <c:pt idx="9">
                        <c:v>2</c:v>
                      </c:pt>
                      <c:pt idx="10">
                        <c:v>2</c:v>
                      </c:pt>
                      <c:pt idx="11">
                        <c:v>2</c:v>
                      </c:pt>
                      <c:pt idx="12">
                        <c:v>3</c:v>
                      </c:pt>
                      <c:pt idx="13">
                        <c:v>3</c:v>
                      </c:pt>
                      <c:pt idx="14">
                        <c:v>3</c:v>
                      </c:pt>
                      <c:pt idx="15">
                        <c:v>3</c:v>
                      </c:pt>
                      <c:pt idx="16">
                        <c:v>4</c:v>
                      </c:pt>
                      <c:pt idx="17">
                        <c:v>4</c:v>
                      </c:pt>
                      <c:pt idx="18">
                        <c:v>4</c:v>
                      </c:pt>
                      <c:pt idx="19">
                        <c:v>4</c:v>
                      </c:pt>
                      <c:pt idx="20">
                        <c:v>4</c:v>
                      </c:pt>
                      <c:pt idx="21">
                        <c:v>4</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c:ext xmlns:c16="http://schemas.microsoft.com/office/drawing/2014/chart" uri="{C3380CC4-5D6E-409C-BE32-E72D297353CC}">
                    <c16:uniqueId val="{00000002-407F-BD43-A6D0-53CA1BB973E7}"/>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Sheet1!$G$1</c15:sqref>
                        </c15:formulaRef>
                      </c:ext>
                    </c:extLst>
                    <c:strCache>
                      <c:ptCount val="1"/>
                      <c:pt idx="0">
                        <c:v>Available Workers</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Sheet1!$C$2:$C$72</c15:sqref>
                        </c15:formulaRef>
                      </c:ext>
                    </c:extLst>
                    <c:numCache>
                      <c:formatCode>General</c:formatCode>
                      <c:ptCount val="71"/>
                      <c:pt idx="0">
                        <c:v>0</c:v>
                      </c:pt>
                      <c:pt idx="1">
                        <c:v>1.5</c:v>
                      </c:pt>
                      <c:pt idx="2">
                        <c:v>2.1</c:v>
                      </c:pt>
                      <c:pt idx="3">
                        <c:v>3</c:v>
                      </c:pt>
                      <c:pt idx="4">
                        <c:v>3.15</c:v>
                      </c:pt>
                      <c:pt idx="5">
                        <c:v>3.3</c:v>
                      </c:pt>
                      <c:pt idx="6">
                        <c:v>3.45</c:v>
                      </c:pt>
                      <c:pt idx="7">
                        <c:v>3.6</c:v>
                      </c:pt>
                      <c:pt idx="8">
                        <c:v>3.75</c:v>
                      </c:pt>
                      <c:pt idx="9">
                        <c:v>3.9</c:v>
                      </c:pt>
                      <c:pt idx="10">
                        <c:v>4.05</c:v>
                      </c:pt>
                      <c:pt idx="11">
                        <c:v>4.2</c:v>
                      </c:pt>
                      <c:pt idx="12">
                        <c:v>4.3499999999999996</c:v>
                      </c:pt>
                      <c:pt idx="13">
                        <c:v>4.5</c:v>
                      </c:pt>
                      <c:pt idx="14">
                        <c:v>4.6500000000000004</c:v>
                      </c:pt>
                      <c:pt idx="15">
                        <c:v>4.8</c:v>
                      </c:pt>
                      <c:pt idx="16">
                        <c:v>4.95</c:v>
                      </c:pt>
                      <c:pt idx="17">
                        <c:v>5.0999999999999996</c:v>
                      </c:pt>
                      <c:pt idx="18">
                        <c:v>5.25</c:v>
                      </c:pt>
                      <c:pt idx="19">
                        <c:v>5.4</c:v>
                      </c:pt>
                      <c:pt idx="20">
                        <c:v>5.5500000000000007</c:v>
                      </c:pt>
                      <c:pt idx="21">
                        <c:v>5.7000000000000011</c:v>
                      </c:pt>
                      <c:pt idx="22">
                        <c:v>5.8500000000000014</c:v>
                      </c:pt>
                      <c:pt idx="23">
                        <c:v>6.0000000000000009</c:v>
                      </c:pt>
                      <c:pt idx="24">
                        <c:v>6.15</c:v>
                      </c:pt>
                      <c:pt idx="25">
                        <c:v>6.3000000000000007</c:v>
                      </c:pt>
                      <c:pt idx="26">
                        <c:v>6.4500000000000011</c:v>
                      </c:pt>
                      <c:pt idx="27">
                        <c:v>6.6000000000000014</c:v>
                      </c:pt>
                      <c:pt idx="28">
                        <c:v>6.7500000000000018</c:v>
                      </c:pt>
                      <c:pt idx="29">
                        <c:v>6.9000000000000012</c:v>
                      </c:pt>
                      <c:pt idx="30">
                        <c:v>7.0500000000000016</c:v>
                      </c:pt>
                      <c:pt idx="31">
                        <c:v>7.200000000000002</c:v>
                      </c:pt>
                      <c:pt idx="32">
                        <c:v>7.3500000000000014</c:v>
                      </c:pt>
                      <c:pt idx="33">
                        <c:v>7.5000000000000018</c:v>
                      </c:pt>
                      <c:pt idx="34">
                        <c:v>7.6500000000000021</c:v>
                      </c:pt>
                      <c:pt idx="35">
                        <c:v>7.8000000000000025</c:v>
                      </c:pt>
                      <c:pt idx="36">
                        <c:v>7.9500000000000028</c:v>
                      </c:pt>
                      <c:pt idx="37">
                        <c:v>8.1000000000000014</c:v>
                      </c:pt>
                      <c:pt idx="38">
                        <c:v>8.2500000000000036</c:v>
                      </c:pt>
                      <c:pt idx="39">
                        <c:v>8.4000000000000021</c:v>
                      </c:pt>
                      <c:pt idx="40">
                        <c:v>8.5500000000000025</c:v>
                      </c:pt>
                      <c:pt idx="41">
                        <c:v>8.7000000000000028</c:v>
                      </c:pt>
                      <c:pt idx="42">
                        <c:v>8.8500000000000032</c:v>
                      </c:pt>
                      <c:pt idx="43">
                        <c:v>9.0000000000000036</c:v>
                      </c:pt>
                      <c:pt idx="44">
                        <c:v>9.1500000000000021</c:v>
                      </c:pt>
                      <c:pt idx="45">
                        <c:v>9.3000000000000007</c:v>
                      </c:pt>
                      <c:pt idx="46">
                        <c:v>9.4500000000000011</c:v>
                      </c:pt>
                      <c:pt idx="47">
                        <c:v>9.6000000000000014</c:v>
                      </c:pt>
                      <c:pt idx="48">
                        <c:v>9.75</c:v>
                      </c:pt>
                      <c:pt idx="49">
                        <c:v>9.8999999999999986</c:v>
                      </c:pt>
                      <c:pt idx="50">
                        <c:v>10.049999999999999</c:v>
                      </c:pt>
                      <c:pt idx="51">
                        <c:v>10.199999999999999</c:v>
                      </c:pt>
                      <c:pt idx="52">
                        <c:v>10.349999999999998</c:v>
                      </c:pt>
                      <c:pt idx="53">
                        <c:v>10.499999999999996</c:v>
                      </c:pt>
                      <c:pt idx="54">
                        <c:v>10.649999999999997</c:v>
                      </c:pt>
                      <c:pt idx="55">
                        <c:v>10.799999999999997</c:v>
                      </c:pt>
                      <c:pt idx="56">
                        <c:v>10.949999999999996</c:v>
                      </c:pt>
                      <c:pt idx="57">
                        <c:v>11.099999999999994</c:v>
                      </c:pt>
                      <c:pt idx="58">
                        <c:v>11.249999999999995</c:v>
                      </c:pt>
                      <c:pt idx="59">
                        <c:v>11.399999999999995</c:v>
                      </c:pt>
                      <c:pt idx="60">
                        <c:v>11.549999999999994</c:v>
                      </c:pt>
                      <c:pt idx="61">
                        <c:v>11.699999999999992</c:v>
                      </c:pt>
                      <c:pt idx="62">
                        <c:v>11.849999999999993</c:v>
                      </c:pt>
                      <c:pt idx="63">
                        <c:v>11.999999999999993</c:v>
                      </c:pt>
                      <c:pt idx="64">
                        <c:v>12.149999999999991</c:v>
                      </c:pt>
                      <c:pt idx="65">
                        <c:v>12.29999999999999</c:v>
                      </c:pt>
                      <c:pt idx="66">
                        <c:v>12.44999999999999</c:v>
                      </c:pt>
                      <c:pt idx="67">
                        <c:v>12.599999999999991</c:v>
                      </c:pt>
                      <c:pt idx="68">
                        <c:v>12.749999999999989</c:v>
                      </c:pt>
                      <c:pt idx="69">
                        <c:v>12.899999999999988</c:v>
                      </c:pt>
                      <c:pt idx="70">
                        <c:v>14</c:v>
                      </c:pt>
                    </c:numCache>
                  </c:numRef>
                </c:xVal>
                <c:yVal>
                  <c:numRef>
                    <c:extLst xmlns:c15="http://schemas.microsoft.com/office/drawing/2012/chart">
                      <c:ext xmlns:c15="http://schemas.microsoft.com/office/drawing/2012/chart" uri="{02D57815-91ED-43cb-92C2-25804820EDAC}">
                        <c15:formulaRef>
                          <c15:sqref>Sheet1!$G$2:$G$72</c15:sqref>
                        </c15:formulaRef>
                      </c:ext>
                    </c:extLst>
                    <c:numCache>
                      <c:formatCode>General</c:formatCode>
                      <c:ptCount val="71"/>
                      <c:pt idx="0">
                        <c:v>0</c:v>
                      </c:pt>
                      <c:pt idx="1">
                        <c:v>0</c:v>
                      </c:pt>
                      <c:pt idx="2">
                        <c:v>0</c:v>
                      </c:pt>
                      <c:pt idx="3">
                        <c:v>0</c:v>
                      </c:pt>
                      <c:pt idx="4">
                        <c:v>0</c:v>
                      </c:pt>
                      <c:pt idx="5">
                        <c:v>0</c:v>
                      </c:pt>
                      <c:pt idx="6">
                        <c:v>1</c:v>
                      </c:pt>
                      <c:pt idx="7">
                        <c:v>1</c:v>
                      </c:pt>
                      <c:pt idx="8">
                        <c:v>1</c:v>
                      </c:pt>
                      <c:pt idx="9">
                        <c:v>1</c:v>
                      </c:pt>
                      <c:pt idx="10">
                        <c:v>2</c:v>
                      </c:pt>
                      <c:pt idx="11">
                        <c:v>2</c:v>
                      </c:pt>
                      <c:pt idx="12">
                        <c:v>2</c:v>
                      </c:pt>
                      <c:pt idx="13">
                        <c:v>2</c:v>
                      </c:pt>
                      <c:pt idx="14">
                        <c:v>3</c:v>
                      </c:pt>
                      <c:pt idx="15">
                        <c:v>3</c:v>
                      </c:pt>
                      <c:pt idx="16">
                        <c:v>3</c:v>
                      </c:pt>
                      <c:pt idx="17">
                        <c:v>3</c:v>
                      </c:pt>
                      <c:pt idx="18">
                        <c:v>3</c:v>
                      </c:pt>
                      <c:pt idx="19">
                        <c:v>4</c:v>
                      </c:pt>
                      <c:pt idx="20">
                        <c:v>4</c:v>
                      </c:pt>
                      <c:pt idx="21">
                        <c:v>4</c:v>
                      </c:pt>
                      <c:pt idx="22">
                        <c:v>4</c:v>
                      </c:pt>
                      <c:pt idx="23">
                        <c:v>4</c:v>
                      </c:pt>
                      <c:pt idx="24">
                        <c:v>4</c:v>
                      </c:pt>
                      <c:pt idx="25">
                        <c:v>4</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4</c:v>
                      </c:pt>
                      <c:pt idx="54">
                        <c:v>4</c:v>
                      </c:pt>
                      <c:pt idx="55">
                        <c:v>4</c:v>
                      </c:pt>
                      <c:pt idx="56">
                        <c:v>4</c:v>
                      </c:pt>
                      <c:pt idx="57">
                        <c:v>4</c:v>
                      </c:pt>
                      <c:pt idx="58">
                        <c:v>3</c:v>
                      </c:pt>
                      <c:pt idx="59">
                        <c:v>3</c:v>
                      </c:pt>
                      <c:pt idx="60">
                        <c:v>3</c:v>
                      </c:pt>
                      <c:pt idx="61">
                        <c:v>3</c:v>
                      </c:pt>
                      <c:pt idx="62">
                        <c:v>2</c:v>
                      </c:pt>
                      <c:pt idx="63">
                        <c:v>2</c:v>
                      </c:pt>
                      <c:pt idx="64">
                        <c:v>2</c:v>
                      </c:pt>
                      <c:pt idx="65">
                        <c:v>1</c:v>
                      </c:pt>
                      <c:pt idx="66">
                        <c:v>1</c:v>
                      </c:pt>
                      <c:pt idx="67">
                        <c:v>1</c:v>
                      </c:pt>
                      <c:pt idx="68">
                        <c:v>0</c:v>
                      </c:pt>
                      <c:pt idx="69">
                        <c:v>0</c:v>
                      </c:pt>
                      <c:pt idx="70">
                        <c:v>0</c:v>
                      </c:pt>
                    </c:numCache>
                  </c:numRef>
                </c:yVal>
                <c:smooth val="0"/>
                <c:extLst xmlns:c15="http://schemas.microsoft.com/office/drawing/2012/chart">
                  <c:ext xmlns:c16="http://schemas.microsoft.com/office/drawing/2014/chart" uri="{C3380CC4-5D6E-409C-BE32-E72D297353CC}">
                    <c16:uniqueId val="{00000003-407F-BD43-A6D0-53CA1BB973E7}"/>
                  </c:ext>
                </c:extLst>
              </c15:ser>
            </c15:filteredScatterSeries>
          </c:ext>
        </c:extLst>
      </c:scatterChart>
      <c:valAx>
        <c:axId val="748822328"/>
        <c:scaling>
          <c:orientation val="minMax"/>
          <c:max val="1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814128"/>
        <c:crosses val="autoZero"/>
        <c:crossBetween val="midCat"/>
      </c:valAx>
      <c:valAx>
        <c:axId val="748814128"/>
        <c:scaling>
          <c:orientation val="minMax"/>
          <c:max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8223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ADCF3-2ABF-4C6E-89EC-D6D52602CE56}" type="datetimeFigureOut">
              <a:rPr lang="en-US" smtClean="0"/>
              <a:t>8/12/19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4BA7A-2BB0-49D9-80D4-CDC9596E6B4D}" type="slidenum">
              <a:rPr lang="en-US" smtClean="0"/>
              <a:t>‹#›</a:t>
            </a:fld>
            <a:endParaRPr lang="en-US"/>
          </a:p>
        </p:txBody>
      </p:sp>
    </p:spTree>
    <p:extLst>
      <p:ext uri="{BB962C8B-B14F-4D97-AF65-F5344CB8AC3E}">
        <p14:creationId xmlns:p14="http://schemas.microsoft.com/office/powerpoint/2010/main" val="313084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localhost:7071/api/HttpTrigger?name=Vadi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8/12/19 11:03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65761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04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20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46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AAB32-EDC7-4480-BC05-ECBD01C2B1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45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t>
            </a:r>
            <a:r>
              <a:rPr lang="en-US"/>
              <a:t>serverless greeting API </a:t>
            </a:r>
            <a:r>
              <a:rPr lang="en-US" dirty="0"/>
              <a:t>(5 min  demo):</a:t>
            </a:r>
          </a:p>
          <a:p>
            <a:pPr marL="171450" indent="-171450">
              <a:buFont typeface="Arial" panose="020B0604020202020204" pitchFamily="34" charset="0"/>
              <a:buChar char="•"/>
            </a:pPr>
            <a:r>
              <a:rPr lang="en-US" dirty="0"/>
              <a:t>Open </a:t>
            </a:r>
            <a:r>
              <a:rPr lang="en-US" dirty="0" err="1"/>
              <a:t>VSCode</a:t>
            </a:r>
            <a:r>
              <a:rPr lang="en-US" dirty="0"/>
              <a:t> (with Azure Functions </a:t>
            </a:r>
            <a:r>
              <a:rPr lang="en-US" dirty="0" err="1"/>
              <a:t>ext</a:t>
            </a:r>
            <a:r>
              <a:rPr lang="en-US" dirty="0"/>
              <a:t> installed)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Bring up the command palette (</a:t>
            </a:r>
            <a:r>
              <a:rPr lang="en-US" sz="1200" b="0" i="0" kern="1200" dirty="0" err="1">
                <a:solidFill>
                  <a:schemeClr val="tx1"/>
                </a:solidFill>
                <a:effectLst/>
                <a:latin typeface="+mn-lt"/>
                <a:ea typeface="+mn-ea"/>
                <a:cs typeface="+mn-cs"/>
              </a:rPr>
              <a:t>Ctrl+Shift+P</a:t>
            </a:r>
            <a:r>
              <a:rPr lang="en-US" sz="1200" b="0" i="0" kern="1200" dirty="0">
                <a:solidFill>
                  <a:schemeClr val="tx1"/>
                </a:solidFill>
                <a:effectLst/>
                <a:latin typeface="+mn-lt"/>
                <a:ea typeface="+mn-ea"/>
                <a:cs typeface="+mn-cs"/>
              </a:rPr>
              <a:t>) and type "Functions", the command palette will filter the list to show available </a:t>
            </a:r>
            <a:r>
              <a:rPr lang="en-US" sz="1200" b="0" i="0" kern="1200" dirty="0" err="1">
                <a:solidFill>
                  <a:schemeClr val="tx1"/>
                </a:solidFill>
                <a:effectLst/>
                <a:latin typeface="+mn-lt"/>
                <a:ea typeface="+mn-ea"/>
                <a:cs typeface="+mn-cs"/>
              </a:rPr>
              <a:t>comands</a:t>
            </a:r>
            <a:r>
              <a:rPr lang="en-US" sz="1200" b="0" i="0" kern="1200" dirty="0">
                <a:solidFill>
                  <a:schemeClr val="tx1"/>
                </a:solidFill>
                <a:effectLst/>
                <a:latin typeface="+mn-lt"/>
                <a:ea typeface="+mn-ea"/>
                <a:cs typeface="+mn-cs"/>
              </a:rPr>
              <a:t> for Azure 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Select "Create Function..." command and select the local directory (default) to create your function app. Since there is no Function project created yet, you will be asked to initialize it, click "Yes".</a:t>
            </a:r>
          </a:p>
          <a:p>
            <a:pPr marL="171450" indent="-171450">
              <a:buFont typeface="Arial" panose="020B0604020202020204" pitchFamily="34" charset="0"/>
              <a:buChar char="•"/>
            </a:pPr>
            <a:r>
              <a:rPr lang="en-US" dirty="0"/>
              <a:t>Pick language of choice (JS is fastest compile so use that)</a:t>
            </a:r>
          </a:p>
          <a:p>
            <a:pPr marL="171450" indent="-171450">
              <a:buFont typeface="Arial" panose="020B0604020202020204" pitchFamily="34" charset="0"/>
              <a:buChar char="•"/>
            </a:pPr>
            <a:r>
              <a:rPr lang="en-US" dirty="0"/>
              <a:t>Select HTTP trigger and take default name</a:t>
            </a:r>
          </a:p>
          <a:p>
            <a:pPr marL="171450" indent="-171450">
              <a:buFont typeface="Arial" panose="020B0604020202020204" pitchFamily="34" charset="0"/>
              <a:buChar char="•"/>
            </a:pPr>
            <a:r>
              <a:rPr lang="en-US" dirty="0"/>
              <a:t>Pick Anonymous auth level and explain the difference</a:t>
            </a:r>
          </a:p>
          <a:p>
            <a:pPr marL="171450" indent="-171450">
              <a:buFont typeface="Arial" panose="020B0604020202020204" pitchFamily="34" charset="0"/>
              <a:buChar char="•"/>
            </a:pPr>
            <a:r>
              <a:rPr lang="en-US" dirty="0"/>
              <a:t>Select “Add to workspace”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Once the function has been created:</a:t>
            </a:r>
          </a:p>
          <a:p>
            <a:pPr marL="171450" indent="-171450">
              <a:buFont typeface="Arial" panose="020B0604020202020204" pitchFamily="34" charset="0"/>
              <a:buChar char="•"/>
            </a:pPr>
            <a:r>
              <a:rPr lang="en-US" dirty="0"/>
              <a:t>Run it the debugger by running “Attach to Node Function” and show the local dev experience and logs</a:t>
            </a:r>
          </a:p>
          <a:p>
            <a:pPr marL="171450" indent="-171450">
              <a:buFont typeface="Arial" panose="020B0604020202020204" pitchFamily="34" charset="0"/>
              <a:buChar char="•"/>
            </a:pPr>
            <a:r>
              <a:rPr lang="en-US" dirty="0" err="1"/>
              <a:t>Cmd+click</a:t>
            </a:r>
            <a:r>
              <a:rPr lang="en-US" dirty="0"/>
              <a:t> on the </a:t>
            </a:r>
            <a:r>
              <a:rPr lang="en-US" dirty="0" err="1"/>
              <a:t>url</a:t>
            </a:r>
            <a:r>
              <a:rPr lang="en-US" dirty="0"/>
              <a:t> in the VS Code log (e.g. </a:t>
            </a:r>
            <a:r>
              <a:rPr lang="en-US" dirty="0">
                <a:hlinkClick r:id="rId3"/>
              </a:rPr>
              <a:t>http://localhost:7071/api/HttpTrigger</a:t>
            </a:r>
            <a:r>
              <a:rPr lang="en-US" dirty="0"/>
              <a:t>)</a:t>
            </a:r>
          </a:p>
          <a:p>
            <a:pPr marL="171450" lvl="0" indent="-171450">
              <a:buFont typeface="Arial" panose="020B0604020202020204" pitchFamily="34" charset="0"/>
              <a:buChar char="•"/>
            </a:pPr>
            <a:r>
              <a:rPr lang="en-US" dirty="0"/>
              <a:t>Your browser will open with an error, we need to add API params “?name=YOUR_NAME” (</a:t>
            </a:r>
            <a:r>
              <a:rPr lang="en-US" dirty="0">
                <a:hlinkClick r:id="rId3"/>
              </a:rPr>
              <a:t>http://localhost:7071/api/HttpTrigger?name=Vadim</a:t>
            </a:r>
            <a:r>
              <a:rPr lang="en-US" dirty="0"/>
              <a:t>)</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You now have a  serverless greeting API that you can deploy to Azure (time permitting)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58531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FCFEA89-4512-9D44-9281-B39BEE3187B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034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48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3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AAB32-EDC7-4480-BC05-ECBD01C2B1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909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39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8/12/19 11:02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1BC201D-4A16-964F-BB32-FBFAF005F1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1397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8/12/19 11:02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4C85E00B-CD15-DB4F-95FD-7A8B026FCD8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517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93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14.emf"/><Relationship Id="rId4"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58D2-548A-4CD6-A086-CF2B28147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0EE13E-1B61-4AB2-9199-88D6F3BD4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C888DB-046F-4F14-AC45-B448467AEB6D}"/>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5" name="Footer Placeholder 4">
            <a:extLst>
              <a:ext uri="{FF2B5EF4-FFF2-40B4-BE49-F238E27FC236}">
                <a16:creationId xmlns:a16="http://schemas.microsoft.com/office/drawing/2014/main" id="{D50C7779-4186-4CB4-8630-FAE832D09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6D430-3B9C-43C5-AD4B-ECFC002E5DE7}"/>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420733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DD56-31A2-4138-A1A2-E0A8E8E02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7C647A-616E-46A5-8035-452325D088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0E7BB-AB4C-41D9-A0C6-CA25B23EFCA2}"/>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5" name="Footer Placeholder 4">
            <a:extLst>
              <a:ext uri="{FF2B5EF4-FFF2-40B4-BE49-F238E27FC236}">
                <a16:creationId xmlns:a16="http://schemas.microsoft.com/office/drawing/2014/main" id="{2A90CD76-7BF2-4702-ACF5-D550B6DB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3C638-4B92-4016-8775-3B17B56A6454}"/>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1119741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57628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2899574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40313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528" y="861"/>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9"/>
          </a:xfrm>
          <a:noFill/>
        </p:spPr>
        <p:txBody>
          <a:bodyPr wrap="square"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9873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80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4487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714210"/>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72097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211016"/>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526123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5E22D-8A3C-4FB8-95A9-0A59F0BD6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16099-4D8F-4C10-A3CA-DF206DC52C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7F414-3C3B-4DD4-BAAD-73AD12D5799A}"/>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5" name="Footer Placeholder 4">
            <a:extLst>
              <a:ext uri="{FF2B5EF4-FFF2-40B4-BE49-F238E27FC236}">
                <a16:creationId xmlns:a16="http://schemas.microsoft.com/office/drawing/2014/main" id="{8751BA99-7ED3-43B6-9D21-939CFAEC3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A47D3-9C85-429B-B975-FEC7BFADD166}"/>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40101805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659602"/>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205002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381360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5"/>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817898"/>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2751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7761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225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48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5517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31906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265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493344"/>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989639"/>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93133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6170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5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7909" y="540279"/>
            <a:ext cx="856859" cy="185863"/>
          </a:xfrm>
          <a:prstGeom prst="rect">
            <a:avLst/>
          </a:prstGeom>
        </p:spPr>
      </p:pic>
    </p:spTree>
    <p:extLst>
      <p:ext uri="{BB962C8B-B14F-4D97-AF65-F5344CB8AC3E}">
        <p14:creationId xmlns:p14="http://schemas.microsoft.com/office/powerpoint/2010/main" val="1928419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2990418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88234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hape 1644"/>
          <p:cNvSpPr txBox="1">
            <a:spLocks/>
          </p:cNvSpPr>
          <p:nvPr userDrawn="1"/>
        </p:nvSpPr>
        <p:spPr bwMode="auto">
          <a:xfrm>
            <a:off x="294987" y="439508"/>
            <a:ext cx="2292375" cy="2388858"/>
          </a:xfrm>
          <a:prstGeom prst="rect">
            <a:avLst/>
          </a:prstGeom>
          <a:noFill/>
        </p:spPr>
        <p:txBody>
          <a:bodyPr vert="horz" wrap="square" lIns="195039" tIns="121900" rIns="195039" bIns="121900"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00" u="none" strike="noStrike" kern="1200" cap="none" spc="0" normalizeH="0" baseline="0" noProof="0" dirty="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132640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2812900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
        <p:nvSpPr>
          <p:cNvPr id="4" name="Rectangle 3"/>
          <p:cNvSpPr/>
          <p:nvPr userDrawn="1"/>
        </p:nvSpPr>
        <p:spPr>
          <a:xfrm flipH="1">
            <a:off x="0"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709987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6942-5F7E-4FF8-97F1-93E65673C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16321F-3A2C-4A24-8ED9-A1E3E00A1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36AC6-50B9-4B21-9E54-FCC6F462946F}"/>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5" name="Footer Placeholder 4">
            <a:extLst>
              <a:ext uri="{FF2B5EF4-FFF2-40B4-BE49-F238E27FC236}">
                <a16:creationId xmlns:a16="http://schemas.microsoft.com/office/drawing/2014/main" id="{B18347BF-1B1B-4CBD-8460-2C1972D14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E87F-96D2-4C45-8740-890B146A0769}"/>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417667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29480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241278" y="1"/>
            <a:ext cx="2950723"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970338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241278" y="1"/>
            <a:ext cx="29507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473870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1685397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3987497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379562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435328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19073" y="0"/>
            <a:ext cx="103729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876325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416981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806054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3181-883E-4395-8BE6-F7A30563D5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53C00F-E62C-459A-940C-9F42869C2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1C0C47-35F3-42C1-8FDB-8E97D9BB8C78}"/>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5" name="Footer Placeholder 4">
            <a:extLst>
              <a:ext uri="{FF2B5EF4-FFF2-40B4-BE49-F238E27FC236}">
                <a16:creationId xmlns:a16="http://schemas.microsoft.com/office/drawing/2014/main" id="{58BBD7FD-7B02-4E53-BBCF-AFD9B9DBF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503A7-0436-4675-A20B-47C6B764637C}"/>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085377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4082185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3475084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57887"/>
            <a:ext cx="5378548" cy="742226"/>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658569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580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3222344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45959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0751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1151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1" y="2"/>
            <a:ext cx="6855908" cy="6857996"/>
          </a:xfrm>
          <a:prstGeom prst="rect">
            <a:avLst/>
          </a:prstGeom>
        </p:spPr>
      </p:pic>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6739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50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F610-611D-4F49-AA46-C4923CB34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34E8E-2078-42A4-B904-E8CC19CA9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1B38F-3904-4E34-A824-DD351B830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2C6C91-16F9-4CBC-9E4C-B8F45861F2A1}"/>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6" name="Footer Placeholder 5">
            <a:extLst>
              <a:ext uri="{FF2B5EF4-FFF2-40B4-BE49-F238E27FC236}">
                <a16:creationId xmlns:a16="http://schemas.microsoft.com/office/drawing/2014/main" id="{93B81FCB-8D52-4E6B-A2A7-14A4BCBCE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546E2-088E-4E73-86A5-CEEB10A2C52F}"/>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2522981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7936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80708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4445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0975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06006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653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7094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585720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365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39866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1406-9E9B-44CC-8951-F65B80DEC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18EA69-CA61-41FF-98C9-EBE827482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C44CF7-56F2-48D3-8183-A07B5B748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6E2511-C10F-49F0-AFFF-CE05E23C2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D7FA35-E033-4999-B7CB-9419D719C2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51AD67-3FD9-41BA-B727-DD9D2E184A85}"/>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8" name="Footer Placeholder 7">
            <a:extLst>
              <a:ext uri="{FF2B5EF4-FFF2-40B4-BE49-F238E27FC236}">
                <a16:creationId xmlns:a16="http://schemas.microsoft.com/office/drawing/2014/main" id="{FC50827C-49FB-42F6-9D3F-0AA5FD7943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CCFF3-070E-4043-AED1-114038634333}"/>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020934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6342916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3407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512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87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145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925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95"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4023520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9282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195134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1242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EAA3-7E4D-4846-8F62-33A5583744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ABA4A-A388-4689-8D18-B3DA98BE94C3}"/>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4" name="Footer Placeholder 3">
            <a:extLst>
              <a:ext uri="{FF2B5EF4-FFF2-40B4-BE49-F238E27FC236}">
                <a16:creationId xmlns:a16="http://schemas.microsoft.com/office/drawing/2014/main" id="{C5AA014B-E1BD-4E0B-8C25-37741B8E5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55DC4-6861-4789-9752-4FF4DCFC03A4}"/>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3133367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841991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849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4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311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9896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3690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9583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3917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5462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934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90CA2-81A2-430F-A012-A0FCFDBF08E9}"/>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3" name="Footer Placeholder 2">
            <a:extLst>
              <a:ext uri="{FF2B5EF4-FFF2-40B4-BE49-F238E27FC236}">
                <a16:creationId xmlns:a16="http://schemas.microsoft.com/office/drawing/2014/main" id="{D39C94C2-3B60-407A-B308-DFC2486BD5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66C440-F575-456F-A007-778C574409DB}"/>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9480476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684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5420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4132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681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0103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909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494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0977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4278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448156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448-8B4F-4F84-BEA6-378F8B4C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597D3A-8B4B-4AD6-8983-B806BDD74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18DA09-BA35-472D-A8E3-825D94CDE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4214A3-EDDC-4B1A-8C29-3FDF7746F855}"/>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6" name="Footer Placeholder 5">
            <a:extLst>
              <a:ext uri="{FF2B5EF4-FFF2-40B4-BE49-F238E27FC236}">
                <a16:creationId xmlns:a16="http://schemas.microsoft.com/office/drawing/2014/main" id="{D929FC8D-3D8B-4936-A387-438E3FC44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04D81-9DAA-4A86-BA11-00B7BD87D9AE}"/>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7240717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3374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4105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46899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3802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623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528" y="861"/>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585089" y="2292761"/>
            <a:ext cx="4170171" cy="1150785"/>
          </a:xfrm>
          <a:prstGeom prst="rect">
            <a:avLst/>
          </a:prstGeom>
        </p:spPr>
      </p:pic>
    </p:spTree>
    <p:extLst>
      <p:ext uri="{BB962C8B-B14F-4D97-AF65-F5344CB8AC3E}">
        <p14:creationId xmlns:p14="http://schemas.microsoft.com/office/powerpoint/2010/main" val="606988537"/>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3375661" y="0"/>
            <a:ext cx="881634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6895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109306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4"/>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2787916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47623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8580-DAA0-4670-B709-95EAB50A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5954D6-1BA6-4973-9DF2-353A1D3E2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5D8E59-D006-4F8C-BEC1-690A23BD76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C69BE9-2479-417F-A4EC-EC8CEE00F63B}"/>
              </a:ext>
            </a:extLst>
          </p:cNvPr>
          <p:cNvSpPr>
            <a:spLocks noGrp="1"/>
          </p:cNvSpPr>
          <p:nvPr>
            <p:ph type="dt" sz="half" idx="10"/>
          </p:nvPr>
        </p:nvSpPr>
        <p:spPr/>
        <p:txBody>
          <a:bodyPr/>
          <a:lstStyle/>
          <a:p>
            <a:fld id="{D3568B9D-1451-43D8-B223-A73245BF3C49}" type="datetimeFigureOut">
              <a:rPr lang="en-US" smtClean="0"/>
              <a:t>8/12/19</a:t>
            </a:fld>
            <a:endParaRPr lang="en-US"/>
          </a:p>
        </p:txBody>
      </p:sp>
      <p:sp>
        <p:nvSpPr>
          <p:cNvPr id="6" name="Footer Placeholder 5">
            <a:extLst>
              <a:ext uri="{FF2B5EF4-FFF2-40B4-BE49-F238E27FC236}">
                <a16:creationId xmlns:a16="http://schemas.microsoft.com/office/drawing/2014/main" id="{D80A79B3-27C0-4157-AB40-C520A7593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35763-A2AB-405F-A0D5-55657898AF98}"/>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4982517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4"/>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80248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19090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44868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187960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390872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490254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122802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938774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2202379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54734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8.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image" Target="../media/image13.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theme" Target="../theme/theme5.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image" Target="../media/image13.emf"/><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8" Type="http://schemas.openxmlformats.org/officeDocument/2006/relationships/slideLayout" Target="../slideLayouts/slideLayout92.xml"/><Relationship Id="rId3"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FB754-DEF0-4338-AF95-C98686B958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4D914-94FE-44B3-8C53-DDC097FE8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DE22A-359B-4639-BB47-CD741C869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68B9D-1451-43D8-B223-A73245BF3C49}" type="datetimeFigureOut">
              <a:rPr lang="en-US" smtClean="0"/>
              <a:t>8/12/19</a:t>
            </a:fld>
            <a:endParaRPr lang="en-US"/>
          </a:p>
        </p:txBody>
      </p:sp>
      <p:sp>
        <p:nvSpPr>
          <p:cNvPr id="5" name="Footer Placeholder 4">
            <a:extLst>
              <a:ext uri="{FF2B5EF4-FFF2-40B4-BE49-F238E27FC236}">
                <a16:creationId xmlns:a16="http://schemas.microsoft.com/office/drawing/2014/main" id="{753195A0-E7B7-4CFD-BA79-7D7C26BE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A3DC1-B886-476C-AE84-F44EA3A8E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C2EA-2CB5-4E6C-9A31-7D250C129D79}" type="slidenum">
              <a:rPr lang="en-US" smtClean="0"/>
              <a:t>‹#›</a:t>
            </a:fld>
            <a:endParaRPr lang="en-US"/>
          </a:p>
        </p:txBody>
      </p:sp>
    </p:spTree>
    <p:extLst>
      <p:ext uri="{BB962C8B-B14F-4D97-AF65-F5344CB8AC3E}">
        <p14:creationId xmlns:p14="http://schemas.microsoft.com/office/powerpoint/2010/main" val="189442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703" r:id="rId13"/>
    <p:sldLayoutId id="21474837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026A7-2EC9-914F-85F9-2DE9A6D68657}" type="datetimeFigureOut">
              <a:rPr lang="en-US" smtClean="0"/>
              <a:t>8/12/19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175715359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34478600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120449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773594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Lst>
  <p:transition>
    <p:fade/>
  </p:transition>
  <p:hf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ervices/logic-apps/" TargetMode="External"/><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44.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9.png"/><Relationship Id="rId21" Type="http://schemas.openxmlformats.org/officeDocument/2006/relationships/image" Target="../media/image105.svg"/><Relationship Id="rId7" Type="http://schemas.openxmlformats.org/officeDocument/2006/relationships/image" Target="../media/image61.png"/><Relationship Id="rId12" Type="http://schemas.openxmlformats.org/officeDocument/2006/relationships/image" Target="../media/image96.svg"/><Relationship Id="rId17" Type="http://schemas.openxmlformats.org/officeDocument/2006/relationships/image" Target="../media/image101.svg"/><Relationship Id="rId25" Type="http://schemas.openxmlformats.org/officeDocument/2006/relationships/image" Target="../media/image109.svg"/><Relationship Id="rId2" Type="http://schemas.openxmlformats.org/officeDocument/2006/relationships/image" Target="../media/image88.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44.xml"/><Relationship Id="rId6" Type="http://schemas.openxmlformats.org/officeDocument/2006/relationships/image" Target="../media/image92.sv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91.png"/><Relationship Id="rId15" Type="http://schemas.openxmlformats.org/officeDocument/2006/relationships/image" Target="../media/image99.png"/><Relationship Id="rId23" Type="http://schemas.openxmlformats.org/officeDocument/2006/relationships/image" Target="../media/image107.svg"/><Relationship Id="rId10" Type="http://schemas.openxmlformats.org/officeDocument/2006/relationships/image" Target="../media/image94.svg"/><Relationship Id="rId19" Type="http://schemas.openxmlformats.org/officeDocument/2006/relationships/image" Target="../media/image103.svg"/><Relationship Id="rId4" Type="http://schemas.openxmlformats.org/officeDocument/2006/relationships/image" Target="../media/image90.svg"/><Relationship Id="rId9" Type="http://schemas.openxmlformats.org/officeDocument/2006/relationships/image" Target="../media/image93.png"/><Relationship Id="rId14" Type="http://schemas.openxmlformats.org/officeDocument/2006/relationships/image" Target="../media/image98.svg"/><Relationship Id="rId22" Type="http://schemas.openxmlformats.org/officeDocument/2006/relationships/image" Target="../media/image106.png"/><Relationship Id="rId27" Type="http://schemas.openxmlformats.org/officeDocument/2006/relationships/image" Target="../media/image11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20.svg"/><Relationship Id="rId7" Type="http://schemas.openxmlformats.org/officeDocument/2006/relationships/image" Target="../media/image115.png"/><Relationship Id="rId2" Type="http://schemas.openxmlformats.org/officeDocument/2006/relationships/image" Target="../media/image119.png"/><Relationship Id="rId1" Type="http://schemas.openxmlformats.org/officeDocument/2006/relationships/slideLayout" Target="../slideLayouts/slideLayout44.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44.emf"/><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azure.microsoft.com/en-us/services/active-directory/" TargetMode="External"/><Relationship Id="rId1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hyperlink" Target="https://azure.microsoft.com/en-us/services/storage/?v=16.50" TargetMode="External"/><Relationship Id="rId12" Type="http://schemas.openxmlformats.org/officeDocument/2006/relationships/image" Target="../media/image49.png"/><Relationship Id="rId17" Type="http://schemas.openxmlformats.org/officeDocument/2006/relationships/image" Target="../media/image53.svg"/><Relationship Id="rId2" Type="http://schemas.openxmlformats.org/officeDocument/2006/relationships/notesSlide" Target="../notesSlides/notesSlide6.xml"/><Relationship Id="rId16" Type="http://schemas.openxmlformats.org/officeDocument/2006/relationships/image" Target="../media/image52.png"/><Relationship Id="rId1" Type="http://schemas.openxmlformats.org/officeDocument/2006/relationships/slideLayout" Target="../slideLayouts/slideLayout83.xml"/><Relationship Id="rId6" Type="http://schemas.microsoft.com/office/2007/relationships/hdphoto" Target="../media/hdphoto2.wdp"/><Relationship Id="rId11" Type="http://schemas.openxmlformats.org/officeDocument/2006/relationships/hyperlink" Target="https://azure.microsoft.com/en-us/services/event-grid/" TargetMode="External"/><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media/image48.png"/><Relationship Id="rId19" Type="http://schemas.openxmlformats.org/officeDocument/2006/relationships/image" Target="../media/image55.sv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Bring your app to the next level with Serverless</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p>
        </p:txBody>
      </p:sp>
      <p:sp>
        <p:nvSpPr>
          <p:cNvPr id="8" name="Text Placeholder 2"/>
          <p:cNvSpPr txBox="1">
            <a:spLocks/>
          </p:cNvSpPr>
          <p:nvPr/>
        </p:nvSpPr>
        <p:spPr>
          <a:xfrm>
            <a:off x="270070" y="1354082"/>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Visually design workflows in the cloud</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 logic through powerful control flow</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functions and APIs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Utilize declarative definition to work with CI/CD</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Over 180 Connectors – Dropbox, Facebook, GitHub, Box, Twitter, Salesforce and more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05432" y="490175"/>
            <a:ext cx="8218004" cy="5877652"/>
          </a:xfrm>
          <a:prstGeom prst="rect">
            <a:avLst/>
          </a:prstGeom>
        </p:spPr>
      </p:pic>
    </p:spTree>
    <p:extLst>
      <p:ext uri="{BB962C8B-B14F-4D97-AF65-F5344CB8AC3E}">
        <p14:creationId xmlns:p14="http://schemas.microsoft.com/office/powerpoint/2010/main" val="19497373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146790-2E10-6547-92CD-A95879473833}"/>
              </a:ext>
            </a:extLst>
          </p:cNvPr>
          <p:cNvSpPr/>
          <p:nvPr/>
        </p:nvSpPr>
        <p:spPr bwMode="auto">
          <a:xfrm>
            <a:off x="867" y="974"/>
            <a:ext cx="4227848" cy="6856055"/>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2"/>
          </p:nvPr>
        </p:nvSpPr>
        <p:spPr/>
        <p:txBody>
          <a:bodyPr/>
          <a:lstStyle/>
          <a:p>
            <a:r>
              <a:rPr lang="en-US" dirty="0"/>
              <a:t>ISE Preview</a:t>
            </a:r>
          </a:p>
        </p:txBody>
      </p:sp>
      <p:sp>
        <p:nvSpPr>
          <p:cNvPr id="2" name="Title 1"/>
          <p:cNvSpPr>
            <a:spLocks noGrp="1"/>
          </p:cNvSpPr>
          <p:nvPr>
            <p:ph type="title"/>
          </p:nvPr>
        </p:nvSpPr>
        <p:spPr/>
        <p:txBody>
          <a:bodyPr/>
          <a:lstStyle/>
          <a:p>
            <a:r>
              <a:rPr lang="it-IT" dirty="0" err="1">
                <a:solidFill>
                  <a:schemeClr val="bg1"/>
                </a:solidFill>
              </a:rPr>
              <a:t>Logic</a:t>
            </a:r>
            <a:r>
              <a:rPr lang="it-IT" dirty="0">
                <a:solidFill>
                  <a:schemeClr val="bg1"/>
                </a:solidFill>
              </a:rPr>
              <a:t> </a:t>
            </a:r>
            <a:r>
              <a:rPr lang="it-IT" dirty="0" err="1">
                <a:solidFill>
                  <a:schemeClr val="bg1"/>
                </a:solidFill>
              </a:rPr>
              <a:t>Apps</a:t>
            </a:r>
            <a:endParaRPr lang="en-US" dirty="0">
              <a:solidFill>
                <a:schemeClr val="bg1"/>
              </a:solidFill>
            </a:endParaRPr>
          </a:p>
        </p:txBody>
      </p:sp>
      <p:sp>
        <p:nvSpPr>
          <p:cNvPr id="3" name="Text Placeholder 2"/>
          <p:cNvSpPr>
            <a:spLocks noGrp="1"/>
          </p:cNvSpPr>
          <p:nvPr>
            <p:ph type="body" sz="quarter" idx="10"/>
          </p:nvPr>
        </p:nvSpPr>
        <p:spPr>
          <a:xfrm>
            <a:off x="330201" y="1604086"/>
            <a:ext cx="3780245" cy="3502497"/>
          </a:xfrm>
        </p:spPr>
        <p:txBody>
          <a:bodyPr/>
          <a:lstStyle/>
          <a:p>
            <a:r>
              <a:rPr lang="en-US" dirty="0">
                <a:solidFill>
                  <a:schemeClr val="bg1"/>
                </a:solidFill>
                <a:latin typeface="Segoe UI Semibold" panose="020B0702040204020203" pitchFamily="34" charset="0"/>
              </a:rPr>
              <a:t>Public Preview Logic Apps </a:t>
            </a:r>
            <a:r>
              <a:rPr lang="en-US" b="1" dirty="0">
                <a:solidFill>
                  <a:schemeClr val="bg1"/>
                </a:solidFill>
                <a:latin typeface="Segoe UI Semibold" panose="020B0702040204020203" pitchFamily="34" charset="0"/>
              </a:rPr>
              <a:t>Isolated</a:t>
            </a:r>
          </a:p>
          <a:p>
            <a:r>
              <a:rPr lang="en-US" sz="1400" dirty="0">
                <a:solidFill>
                  <a:schemeClr val="bg1"/>
                </a:solidFill>
              </a:rPr>
              <a:t>The new Logic Apps Isolated introduces unique capabilities, providing a fully isolated and dedicated environment for all enterprise-scale integration needs.</a:t>
            </a:r>
          </a:p>
          <a:p>
            <a:r>
              <a:rPr lang="en-US" sz="1400" dirty="0">
                <a:solidFill>
                  <a:schemeClr val="bg1"/>
                </a:solidFill>
              </a:rPr>
              <a:t>Key advantages of Logic Apps isolated provides:</a:t>
            </a:r>
          </a:p>
          <a:p>
            <a:pPr marL="228600" indent="-228600">
              <a:buFont typeface="Arial" panose="020B0604020202020204" pitchFamily="34" charset="0"/>
              <a:buChar char="•"/>
            </a:pPr>
            <a:r>
              <a:rPr lang="en-US" sz="1400" dirty="0">
                <a:solidFill>
                  <a:schemeClr val="bg1"/>
                </a:solidFill>
              </a:rPr>
              <a:t>Direct connection to on-premises resources (VNET, Express Route connectivity)</a:t>
            </a:r>
          </a:p>
          <a:p>
            <a:pPr marL="228600" indent="-228600">
              <a:buFont typeface="Arial" panose="020B0604020202020204" pitchFamily="34" charset="0"/>
              <a:buChar char="•"/>
            </a:pPr>
            <a:r>
              <a:rPr lang="en-US" sz="1400" dirty="0">
                <a:solidFill>
                  <a:schemeClr val="bg1"/>
                </a:solidFill>
              </a:rPr>
              <a:t>Consistent performance with dedicate capacity, isolated storage</a:t>
            </a:r>
          </a:p>
          <a:p>
            <a:pPr marL="228600" indent="-228600">
              <a:buFont typeface="Arial" panose="020B0604020202020204" pitchFamily="34" charset="0"/>
              <a:buChar char="•"/>
            </a:pPr>
            <a:r>
              <a:rPr lang="en-US" sz="1400" dirty="0">
                <a:solidFill>
                  <a:schemeClr val="bg1"/>
                </a:solidFill>
              </a:rPr>
              <a:t>Predictable pricing with Premium Integration Account and Enterprise Connections included</a:t>
            </a:r>
          </a:p>
        </p:txBody>
      </p:sp>
      <p:sp>
        <p:nvSpPr>
          <p:cNvPr id="4" name="Text Placeholder 3"/>
          <p:cNvSpPr>
            <a:spLocks noGrp="1"/>
          </p:cNvSpPr>
          <p:nvPr>
            <p:ph type="body" sz="quarter" idx="11"/>
          </p:nvPr>
        </p:nvSpPr>
        <p:spPr>
          <a:xfrm>
            <a:off x="768109" y="5972558"/>
            <a:ext cx="3329638" cy="572464"/>
          </a:xfrm>
        </p:spPr>
        <p:txBody>
          <a:bodyPr/>
          <a:lstStyle/>
          <a:p>
            <a:r>
              <a:rPr lang="en-US">
                <a:solidFill>
                  <a:schemeClr val="bg1"/>
                </a:solidFill>
                <a:hlinkClick r:id="rId3">
                  <a:extLst>
                    <a:ext uri="{A12FA001-AC4F-418D-AE19-62706E023703}">
                      <ahyp:hlinkClr xmlns:ahyp="http://schemas.microsoft.com/office/drawing/2018/hyperlinkcolor" val="tx"/>
                    </a:ext>
                  </a:extLst>
                </a:hlinkClick>
              </a:rPr>
              <a:t>https://azure.microsoft.com/en-us/services/logic-apps/</a:t>
            </a:r>
            <a:r>
              <a:rPr lang="en-US">
                <a:solidFill>
                  <a:schemeClr val="bg1"/>
                </a:solidFill>
              </a:rPr>
              <a:t> </a:t>
            </a:r>
          </a:p>
        </p:txBody>
      </p:sp>
      <p:pic>
        <p:nvPicPr>
          <p:cNvPr id="32" name="Picture 31">
            <a:extLst>
              <a:ext uri="{FF2B5EF4-FFF2-40B4-BE49-F238E27FC236}">
                <a16:creationId xmlns:a16="http://schemas.microsoft.com/office/drawing/2014/main" id="{E9F5B360-F9E2-4A7B-8052-349ECFEFBF47}"/>
              </a:ext>
            </a:extLst>
          </p:cNvPr>
          <p:cNvPicPr>
            <a:picLocks noChangeAspect="1"/>
          </p:cNvPicPr>
          <p:nvPr/>
        </p:nvPicPr>
        <p:blipFill>
          <a:blip r:embed="rId4"/>
          <a:stretch>
            <a:fillRect/>
          </a:stretch>
        </p:blipFill>
        <p:spPr>
          <a:xfrm>
            <a:off x="5398738" y="1321955"/>
            <a:ext cx="5675920" cy="4454558"/>
          </a:xfrm>
          <a:prstGeom prst="rect">
            <a:avLst/>
          </a:prstGeom>
          <a:ln>
            <a:solidFill>
              <a:schemeClr val="accent1"/>
            </a:solidFill>
          </a:ln>
        </p:spPr>
      </p:pic>
    </p:spTree>
    <p:extLst>
      <p:ext uri="{BB962C8B-B14F-4D97-AF65-F5344CB8AC3E}">
        <p14:creationId xmlns:p14="http://schemas.microsoft.com/office/powerpoint/2010/main" val="20799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275559"/>
            <a:ext cx="11655425" cy="900113"/>
          </a:xfrm>
        </p:spPr>
        <p:txBody>
          <a:bodyPr/>
          <a:lstStyle/>
          <a:p>
            <a:r>
              <a:rPr lang="en-US" sz="4704" dirty="0"/>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177" y="1709860"/>
            <a:ext cx="3216640" cy="5076807"/>
            <a:chOff x="4133899" y="1194163"/>
            <a:chExt cx="3217096" cy="5077527"/>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5077527"/>
              <a:chOff x="4841006" y="1194163"/>
              <a:chExt cx="2509989" cy="5077527"/>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157965"/>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Author functions in C#, F#, </a:t>
                </a:r>
                <a:r>
                  <a:rPr kumimoji="0" lang="en-US" sz="1567"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rPr>
                  <a:t>Node.JS</a:t>
                </a:r>
                <a:r>
                  <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 Java, Python, PowerShell, and more</a:t>
                </a:r>
              </a:p>
            </p:txBody>
          </p:sp>
          <p:sp>
            <p:nvSpPr>
              <p:cNvPr id="28" name="TextBox 27"/>
              <p:cNvSpPr txBox="1"/>
              <p:nvPr/>
            </p:nvSpPr>
            <p:spPr>
              <a:xfrm>
                <a:off x="5563907" y="1194163"/>
                <a:ext cx="106418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Code</a:t>
                </a:r>
              </a:p>
            </p:txBody>
          </p:sp>
        </p:grpSp>
        <p:sp>
          <p:nvSpPr>
            <p:cNvPr id="45" name="Arrow: Right 44"/>
            <p:cNvSpPr/>
            <p:nvPr/>
          </p:nvSpPr>
          <p:spPr bwMode="auto">
            <a:xfrm>
              <a:off x="4133899" y="3284824"/>
              <a:ext cx="597617" cy="28835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268" y="1719008"/>
            <a:ext cx="2675432" cy="5085232"/>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Events</a:t>
              </a:r>
            </a:p>
          </p:txBody>
        </p:sp>
        <p:sp>
          <p:nvSpPr>
            <p:cNvPr id="47" name="TextBox 46"/>
            <p:cNvSpPr txBox="1"/>
            <p:nvPr/>
          </p:nvSpPr>
          <p:spPr>
            <a:xfrm>
              <a:off x="1479412" y="5113725"/>
              <a:ext cx="2509989" cy="117554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535" y="1709860"/>
            <a:ext cx="3253400" cy="4874496"/>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Outputs</a:t>
                </a:r>
              </a:p>
            </p:txBody>
          </p:sp>
          <p:sp>
            <p:nvSpPr>
              <p:cNvPr id="48" name="TextBox 47"/>
              <p:cNvSpPr txBox="1"/>
              <p:nvPr/>
            </p:nvSpPr>
            <p:spPr>
              <a:xfrm>
                <a:off x="8202599" y="5115281"/>
                <a:ext cx="2509989" cy="954070"/>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Send results to an ever-growing collection of services</a:t>
                </a:r>
              </a:p>
            </p:txBody>
          </p:sp>
        </p:grpSp>
      </p:grpSp>
      <p:sp>
        <p:nvSpPr>
          <p:cNvPr id="34" name="Rectangle 33">
            <a:extLst>
              <a:ext uri="{FF2B5EF4-FFF2-40B4-BE49-F238E27FC236}">
                <a16:creationId xmlns:a16="http://schemas.microsoft.com/office/drawing/2014/main" id="{6283F34D-1E77-414D-8CAC-6BA5DFA6F02A}"/>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itle 1">
            <a:extLst>
              <a:ext uri="{FF2B5EF4-FFF2-40B4-BE49-F238E27FC236}">
                <a16:creationId xmlns:a16="http://schemas.microsoft.com/office/drawing/2014/main" id="{FF4F4ED1-E093-A643-A2E3-FC67235CE134}"/>
              </a:ext>
            </a:extLst>
          </p:cNvPr>
          <p:cNvSpPr txBox="1">
            <a:spLocks/>
          </p:cNvSpPr>
          <p:nvPr/>
        </p:nvSpPr>
        <p:spPr>
          <a:xfrm>
            <a:off x="269240" y="463680"/>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Azure Functions</a:t>
            </a:r>
          </a:p>
        </p:txBody>
      </p:sp>
    </p:spTree>
    <p:extLst>
      <p:ext uri="{BB962C8B-B14F-4D97-AF65-F5344CB8AC3E}">
        <p14:creationId xmlns:p14="http://schemas.microsoft.com/office/powerpoint/2010/main" val="30892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71C0775-B002-1940-B051-29011917391B}"/>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89A553-121F-4236-AC61-ADCB6A001FD0}"/>
              </a:ext>
            </a:extLst>
          </p:cNvPr>
          <p:cNvSpPr>
            <a:spLocks noGrp="1"/>
          </p:cNvSpPr>
          <p:nvPr>
            <p:ph type="title"/>
          </p:nvPr>
        </p:nvSpPr>
        <p:spPr/>
        <p:txBody>
          <a:bodyPr/>
          <a:lstStyle/>
          <a:p>
            <a:r>
              <a:rPr lang="en-US" dirty="0">
                <a:solidFill>
                  <a:schemeClr val="bg1"/>
                </a:solidFill>
              </a:rPr>
              <a:t>Language options</a:t>
            </a:r>
          </a:p>
        </p:txBody>
      </p:sp>
      <p:sp>
        <p:nvSpPr>
          <p:cNvPr id="29" name="Rectangle 28">
            <a:extLst>
              <a:ext uri="{FF2B5EF4-FFF2-40B4-BE49-F238E27FC236}">
                <a16:creationId xmlns:a16="http://schemas.microsoft.com/office/drawing/2014/main" id="{49ACC917-099B-43B2-867B-18B09771C372}"/>
              </a:ext>
            </a:extLst>
          </p:cNvPr>
          <p:cNvSpPr/>
          <p:nvPr/>
        </p:nvSpPr>
        <p:spPr bwMode="auto">
          <a:xfrm>
            <a:off x="4456177" y="2103204"/>
            <a:ext cx="2651760" cy="2651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7126BD58-F840-4BA6-AABF-90B894742B4D}"/>
              </a:ext>
            </a:extLst>
          </p:cNvPr>
          <p:cNvGrpSpPr/>
          <p:nvPr/>
        </p:nvGrpSpPr>
        <p:grpSpPr>
          <a:xfrm>
            <a:off x="627820" y="2412698"/>
            <a:ext cx="2011680" cy="2011680"/>
            <a:chOff x="627820" y="2412698"/>
            <a:chExt cx="2011680" cy="2011680"/>
          </a:xfrm>
        </p:grpSpPr>
        <p:sp>
          <p:nvSpPr>
            <p:cNvPr id="31" name="Rectangle 30">
              <a:extLst>
                <a:ext uri="{FF2B5EF4-FFF2-40B4-BE49-F238E27FC236}">
                  <a16:creationId xmlns:a16="http://schemas.microsoft.com/office/drawing/2014/main" id="{519B1901-0583-4CEB-A80A-AD5F491E3469}"/>
                </a:ext>
              </a:extLst>
            </p:cNvPr>
            <p:cNvSpPr/>
            <p:nvPr/>
          </p:nvSpPr>
          <p:spPr bwMode="auto">
            <a:xfrm>
              <a:off x="627820" y="2412698"/>
              <a:ext cx="2011680" cy="201168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2" name="Graphic 31">
              <a:extLst>
                <a:ext uri="{FF2B5EF4-FFF2-40B4-BE49-F238E27FC236}">
                  <a16:creationId xmlns:a16="http://schemas.microsoft.com/office/drawing/2014/main" id="{E3D3893B-0311-4413-BDEA-27BA8B6C0B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160" y="2795227"/>
              <a:ext cx="1263000" cy="1263000"/>
            </a:xfrm>
            <a:prstGeom prst="rect">
              <a:avLst/>
            </a:prstGeom>
          </p:spPr>
        </p:pic>
      </p:grpSp>
      <p:sp>
        <p:nvSpPr>
          <p:cNvPr id="33" name="Rectangle 32">
            <a:extLst>
              <a:ext uri="{FF2B5EF4-FFF2-40B4-BE49-F238E27FC236}">
                <a16:creationId xmlns:a16="http://schemas.microsoft.com/office/drawing/2014/main" id="{40D62B52-38F9-477E-8013-F683145EF95E}"/>
              </a:ext>
            </a:extLst>
          </p:cNvPr>
          <p:cNvSpPr/>
          <p:nvPr/>
        </p:nvSpPr>
        <p:spPr bwMode="auto">
          <a:xfrm>
            <a:off x="5044661" y="1957158"/>
            <a:ext cx="4206240" cy="2953510"/>
          </a:xfrm>
          <a:prstGeom prst="rect">
            <a:avLst/>
          </a:prstGeom>
          <a:noFill/>
          <a:ln w="10795" cap="flat" cmpd="sng" algn="ctr">
            <a:solidFill>
              <a:srgbClr val="737373"/>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722EC73-2ADE-476D-A675-1488443BE273}"/>
              </a:ext>
            </a:extLst>
          </p:cNvPr>
          <p:cNvSpPr/>
          <p:nvPr/>
        </p:nvSpPr>
        <p:spPr bwMode="auto">
          <a:xfrm>
            <a:off x="585209" y="1957158"/>
            <a:ext cx="4206240" cy="2953510"/>
          </a:xfrm>
          <a:prstGeom prst="rect">
            <a:avLst/>
          </a:prstGeom>
          <a:noFill/>
          <a:ln w="10795" cap="flat" cmpd="sng" algn="ctr">
            <a:solidFill>
              <a:srgbClr val="737373"/>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85A7415A-E7A2-4BCA-8B3E-E2AE76903B74}"/>
              </a:ext>
            </a:extLst>
          </p:cNvPr>
          <p:cNvSpPr/>
          <p:nvPr/>
        </p:nvSpPr>
        <p:spPr bwMode="auto">
          <a:xfrm>
            <a:off x="585218" y="2089404"/>
            <a:ext cx="5394959" cy="2673486"/>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13669041-937D-49AC-B037-6EAAC2EEA7C1}"/>
              </a:ext>
            </a:extLst>
          </p:cNvPr>
          <p:cNvGrpSpPr/>
          <p:nvPr/>
        </p:nvGrpSpPr>
        <p:grpSpPr>
          <a:xfrm>
            <a:off x="5096255" y="2412698"/>
            <a:ext cx="2011680" cy="2011680"/>
            <a:chOff x="5119117" y="2412698"/>
            <a:chExt cx="2011680" cy="2011680"/>
          </a:xfrm>
        </p:grpSpPr>
        <p:sp>
          <p:nvSpPr>
            <p:cNvPr id="37" name="Rectangle 36">
              <a:extLst>
                <a:ext uri="{FF2B5EF4-FFF2-40B4-BE49-F238E27FC236}">
                  <a16:creationId xmlns:a16="http://schemas.microsoft.com/office/drawing/2014/main" id="{6DA8B64B-2461-4CB6-85BC-2161D09DEB48}"/>
                </a:ext>
              </a:extLst>
            </p:cNvPr>
            <p:cNvSpPr/>
            <p:nvPr/>
          </p:nvSpPr>
          <p:spPr bwMode="auto">
            <a:xfrm>
              <a:off x="5119117" y="2412698"/>
              <a:ext cx="2011680" cy="201168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8" name="Graphic 37">
              <a:extLst>
                <a:ext uri="{FF2B5EF4-FFF2-40B4-BE49-F238E27FC236}">
                  <a16:creationId xmlns:a16="http://schemas.microsoft.com/office/drawing/2014/main" id="{104293C1-0D16-4111-BF8A-CC0B5696AB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9694" y="2483303"/>
              <a:ext cx="1022642" cy="1870473"/>
            </a:xfrm>
            <a:prstGeom prst="rect">
              <a:avLst/>
            </a:prstGeom>
          </p:spPr>
        </p:pic>
      </p:grpSp>
      <p:grpSp>
        <p:nvGrpSpPr>
          <p:cNvPr id="39" name="Group 38">
            <a:extLst>
              <a:ext uri="{FF2B5EF4-FFF2-40B4-BE49-F238E27FC236}">
                <a16:creationId xmlns:a16="http://schemas.microsoft.com/office/drawing/2014/main" id="{7C96F47E-CE03-416E-91EC-355CF56B4996}"/>
              </a:ext>
            </a:extLst>
          </p:cNvPr>
          <p:cNvGrpSpPr/>
          <p:nvPr/>
        </p:nvGrpSpPr>
        <p:grpSpPr>
          <a:xfrm>
            <a:off x="7173579" y="2412698"/>
            <a:ext cx="2011680" cy="2011680"/>
            <a:chOff x="7068319" y="2428072"/>
            <a:chExt cx="2011680" cy="2011680"/>
          </a:xfrm>
        </p:grpSpPr>
        <p:sp>
          <p:nvSpPr>
            <p:cNvPr id="40" name="Rectangle 39">
              <a:extLst>
                <a:ext uri="{FF2B5EF4-FFF2-40B4-BE49-F238E27FC236}">
                  <a16:creationId xmlns:a16="http://schemas.microsoft.com/office/drawing/2014/main" id="{7B72BB96-AD47-4FF6-8B31-09E3724EAE11}"/>
                </a:ext>
              </a:extLst>
            </p:cNvPr>
            <p:cNvSpPr/>
            <p:nvPr/>
          </p:nvSpPr>
          <p:spPr bwMode="auto">
            <a:xfrm>
              <a:off x="7068319" y="2428072"/>
              <a:ext cx="2011680" cy="201168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98078DA4-02AF-4096-A1BA-8C52B6F9E78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120"/>
            <a:stretch/>
          </p:blipFill>
          <p:spPr>
            <a:xfrm>
              <a:off x="7140993" y="3142882"/>
              <a:ext cx="1869745" cy="582060"/>
            </a:xfrm>
            <a:prstGeom prst="rect">
              <a:avLst/>
            </a:prstGeom>
          </p:spPr>
        </p:pic>
      </p:grpSp>
      <p:grpSp>
        <p:nvGrpSpPr>
          <p:cNvPr id="42" name="Group 41">
            <a:extLst>
              <a:ext uri="{FF2B5EF4-FFF2-40B4-BE49-F238E27FC236}">
                <a16:creationId xmlns:a16="http://schemas.microsoft.com/office/drawing/2014/main" id="{59B76E36-996D-432B-9956-F86759C428B4}"/>
              </a:ext>
            </a:extLst>
          </p:cNvPr>
          <p:cNvGrpSpPr/>
          <p:nvPr/>
        </p:nvGrpSpPr>
        <p:grpSpPr>
          <a:xfrm>
            <a:off x="2705142" y="2412698"/>
            <a:ext cx="2011680" cy="2011680"/>
            <a:chOff x="2705142" y="2412698"/>
            <a:chExt cx="2011680" cy="2011680"/>
          </a:xfrm>
        </p:grpSpPr>
        <p:sp>
          <p:nvSpPr>
            <p:cNvPr id="43" name="Rectangle 42">
              <a:extLst>
                <a:ext uri="{FF2B5EF4-FFF2-40B4-BE49-F238E27FC236}">
                  <a16:creationId xmlns:a16="http://schemas.microsoft.com/office/drawing/2014/main" id="{53ACC36A-E097-4815-9EC0-4B7F109C7D98}"/>
                </a:ext>
              </a:extLst>
            </p:cNvPr>
            <p:cNvSpPr/>
            <p:nvPr/>
          </p:nvSpPr>
          <p:spPr bwMode="auto">
            <a:xfrm>
              <a:off x="2705142" y="2412698"/>
              <a:ext cx="2011680" cy="201168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Graphic 43">
              <a:extLst>
                <a:ext uri="{FF2B5EF4-FFF2-40B4-BE49-F238E27FC236}">
                  <a16:creationId xmlns:a16="http://schemas.microsoft.com/office/drawing/2014/main" id="{00C3720F-9D3E-4ACE-BA04-24D510D626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53969" y="2901128"/>
              <a:ext cx="1716126" cy="1050037"/>
            </a:xfrm>
            <a:prstGeom prst="rect">
              <a:avLst/>
            </a:prstGeom>
          </p:spPr>
        </p:pic>
      </p:grpSp>
      <p:sp>
        <p:nvSpPr>
          <p:cNvPr id="45" name="Rectangle 44">
            <a:extLst>
              <a:ext uri="{FF2B5EF4-FFF2-40B4-BE49-F238E27FC236}">
                <a16:creationId xmlns:a16="http://schemas.microsoft.com/office/drawing/2014/main" id="{DFC9F461-597E-496E-B757-832811C9D5C9}"/>
              </a:ext>
            </a:extLst>
          </p:cNvPr>
          <p:cNvSpPr/>
          <p:nvPr/>
        </p:nvSpPr>
        <p:spPr bwMode="auto">
          <a:xfrm>
            <a:off x="585216" y="2098491"/>
            <a:ext cx="2651760" cy="2651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6" name="Title 1">
            <a:extLst>
              <a:ext uri="{FF2B5EF4-FFF2-40B4-BE49-F238E27FC236}">
                <a16:creationId xmlns:a16="http://schemas.microsoft.com/office/drawing/2014/main" id="{1163C978-1E1D-4C71-AF78-D682EA21C175}"/>
              </a:ext>
            </a:extLst>
          </p:cNvPr>
          <p:cNvSpPr txBox="1">
            <a:spLocks/>
          </p:cNvSpPr>
          <p:nvPr/>
        </p:nvSpPr>
        <p:spPr>
          <a:xfrm>
            <a:off x="6325839" y="1795426"/>
            <a:ext cx="1643884" cy="307777"/>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737373"/>
                </a:solidFill>
                <a:effectLst/>
                <a:uLnTx/>
                <a:uFillTx/>
                <a:latin typeface="Segoe UI Semibold"/>
                <a:ea typeface="+mn-ea"/>
                <a:cs typeface="Segoe UI" pitchFamily="34" charset="0"/>
              </a:rPr>
              <a:t>Public preview</a:t>
            </a:r>
          </a:p>
        </p:txBody>
      </p:sp>
      <p:sp>
        <p:nvSpPr>
          <p:cNvPr id="47" name="Rectangle 46">
            <a:extLst>
              <a:ext uri="{FF2B5EF4-FFF2-40B4-BE49-F238E27FC236}">
                <a16:creationId xmlns:a16="http://schemas.microsoft.com/office/drawing/2014/main" id="{DF5FAF3B-954E-4BA1-A0E9-EEE8EB49A185}"/>
              </a:ext>
            </a:extLst>
          </p:cNvPr>
          <p:cNvSpPr/>
          <p:nvPr/>
        </p:nvSpPr>
        <p:spPr bwMode="auto">
          <a:xfrm>
            <a:off x="3328417" y="2098491"/>
            <a:ext cx="2651760" cy="2651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27B14AD4-ED04-4E90-9A66-C4E5A87793BB}"/>
              </a:ext>
            </a:extLst>
          </p:cNvPr>
          <p:cNvSpPr/>
          <p:nvPr/>
        </p:nvSpPr>
        <p:spPr bwMode="auto">
          <a:xfrm>
            <a:off x="586740" y="5519579"/>
            <a:ext cx="11018520" cy="5539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1A1A1A"/>
                </a:solidFill>
                <a:effectLst/>
                <a:uLnTx/>
                <a:uFillTx/>
                <a:latin typeface="Segoe UI Semibold"/>
                <a:ea typeface="+mn-ea"/>
                <a:cs typeface="+mn-cs"/>
              </a:rPr>
              <a:t>More on the way!</a:t>
            </a:r>
          </a:p>
        </p:txBody>
      </p:sp>
      <p:sp>
        <p:nvSpPr>
          <p:cNvPr id="49" name="Title 1">
            <a:extLst>
              <a:ext uri="{FF2B5EF4-FFF2-40B4-BE49-F238E27FC236}">
                <a16:creationId xmlns:a16="http://schemas.microsoft.com/office/drawing/2014/main" id="{6B3B3EA4-42C5-4267-B81F-3C245D0C92F6}"/>
              </a:ext>
            </a:extLst>
          </p:cNvPr>
          <p:cNvSpPr txBox="1">
            <a:spLocks/>
          </p:cNvSpPr>
          <p:nvPr/>
        </p:nvSpPr>
        <p:spPr>
          <a:xfrm>
            <a:off x="1382772" y="1795427"/>
            <a:ext cx="2107183" cy="307777"/>
          </a:xfrm>
          <a:prstGeom prst="rect">
            <a:avLst/>
          </a:prstGeom>
          <a:solidFill>
            <a:schemeClr val="bg1"/>
          </a:solidFill>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737373"/>
                </a:solidFill>
                <a:effectLst/>
                <a:uLnTx/>
                <a:uFillTx/>
                <a:latin typeface="Segoe UI Semibold"/>
                <a:ea typeface="+mn-ea"/>
                <a:cs typeface="Segoe UI" pitchFamily="34" charset="0"/>
              </a:rPr>
              <a:t>Generally available</a:t>
            </a:r>
          </a:p>
        </p:txBody>
      </p:sp>
      <p:grpSp>
        <p:nvGrpSpPr>
          <p:cNvPr id="50" name="Group 49">
            <a:extLst>
              <a:ext uri="{FF2B5EF4-FFF2-40B4-BE49-F238E27FC236}">
                <a16:creationId xmlns:a16="http://schemas.microsoft.com/office/drawing/2014/main" id="{9148362E-0D53-4BE8-BA20-0822B4D70F8E}"/>
              </a:ext>
            </a:extLst>
          </p:cNvPr>
          <p:cNvGrpSpPr/>
          <p:nvPr/>
        </p:nvGrpSpPr>
        <p:grpSpPr>
          <a:xfrm>
            <a:off x="9552500" y="2412699"/>
            <a:ext cx="2011680" cy="2011680"/>
            <a:chOff x="9556625" y="2412699"/>
            <a:chExt cx="2011680" cy="2011680"/>
          </a:xfrm>
        </p:grpSpPr>
        <p:sp>
          <p:nvSpPr>
            <p:cNvPr id="51" name="Rectangle 50">
              <a:extLst>
                <a:ext uri="{FF2B5EF4-FFF2-40B4-BE49-F238E27FC236}">
                  <a16:creationId xmlns:a16="http://schemas.microsoft.com/office/drawing/2014/main" id="{182E8556-0E68-4B36-B05A-260C161BDFB6}"/>
                </a:ext>
              </a:extLst>
            </p:cNvPr>
            <p:cNvSpPr/>
            <p:nvPr/>
          </p:nvSpPr>
          <p:spPr bwMode="auto">
            <a:xfrm>
              <a:off x="9556625" y="2412699"/>
              <a:ext cx="2011680" cy="201168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2" name="Graphic 51">
              <a:extLst>
                <a:ext uri="{FF2B5EF4-FFF2-40B4-BE49-F238E27FC236}">
                  <a16:creationId xmlns:a16="http://schemas.microsoft.com/office/drawing/2014/main" id="{E2531395-BA3D-4920-868A-9FD03BF9DF8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5544" r="78021" b="-4984"/>
            <a:stretch/>
          </p:blipFill>
          <p:spPr>
            <a:xfrm>
              <a:off x="10082785" y="2948737"/>
              <a:ext cx="959360" cy="954820"/>
            </a:xfrm>
            <a:prstGeom prst="rect">
              <a:avLst/>
            </a:prstGeom>
          </p:spPr>
        </p:pic>
      </p:grpSp>
      <p:sp>
        <p:nvSpPr>
          <p:cNvPr id="53" name="Rectangle 52">
            <a:extLst>
              <a:ext uri="{FF2B5EF4-FFF2-40B4-BE49-F238E27FC236}">
                <a16:creationId xmlns:a16="http://schemas.microsoft.com/office/drawing/2014/main" id="{99F5C8E6-B451-485F-A022-DFFA22DFE346}"/>
              </a:ext>
            </a:extLst>
          </p:cNvPr>
          <p:cNvSpPr/>
          <p:nvPr/>
        </p:nvSpPr>
        <p:spPr bwMode="auto">
          <a:xfrm>
            <a:off x="9506780" y="1957158"/>
            <a:ext cx="2103120" cy="2953510"/>
          </a:xfrm>
          <a:prstGeom prst="rect">
            <a:avLst/>
          </a:prstGeom>
          <a:noFill/>
          <a:ln w="10795" cap="flat" cmpd="sng" algn="ctr">
            <a:solidFill>
              <a:srgbClr val="737373"/>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Title 1">
            <a:extLst>
              <a:ext uri="{FF2B5EF4-FFF2-40B4-BE49-F238E27FC236}">
                <a16:creationId xmlns:a16="http://schemas.microsoft.com/office/drawing/2014/main" id="{E24E9871-18B7-4B8D-B4F6-C54797D10B76}"/>
              </a:ext>
            </a:extLst>
          </p:cNvPr>
          <p:cNvSpPr txBox="1">
            <a:spLocks/>
          </p:cNvSpPr>
          <p:nvPr/>
        </p:nvSpPr>
        <p:spPr>
          <a:xfrm>
            <a:off x="9705958" y="1790714"/>
            <a:ext cx="1707960" cy="307777"/>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737373"/>
                </a:solidFill>
                <a:effectLst/>
                <a:uLnTx/>
                <a:uFillTx/>
                <a:latin typeface="Segoe UI Semibold"/>
                <a:ea typeface="+mn-ea"/>
                <a:cs typeface="Segoe UI" pitchFamily="34" charset="0"/>
              </a:rPr>
              <a:t>Coming soon</a:t>
            </a:r>
          </a:p>
        </p:txBody>
      </p:sp>
      <p:cxnSp>
        <p:nvCxnSpPr>
          <p:cNvPr id="55" name="Straight Connector 54">
            <a:extLst>
              <a:ext uri="{FF2B5EF4-FFF2-40B4-BE49-F238E27FC236}">
                <a16:creationId xmlns:a16="http://schemas.microsoft.com/office/drawing/2014/main" id="{362D41B1-4890-49AB-AA3E-E195787B0512}"/>
              </a:ext>
            </a:extLst>
          </p:cNvPr>
          <p:cNvCxnSpPr>
            <a:cxnSpLocks/>
          </p:cNvCxnSpPr>
          <p:nvPr/>
        </p:nvCxnSpPr>
        <p:spPr>
          <a:xfrm>
            <a:off x="5239473" y="2272451"/>
            <a:ext cx="173736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1032D30-44E3-401B-AACD-E506F3E353E9}"/>
              </a:ext>
            </a:extLst>
          </p:cNvPr>
          <p:cNvSpPr/>
          <p:nvPr/>
        </p:nvSpPr>
        <p:spPr bwMode="auto">
          <a:xfrm>
            <a:off x="5472855" y="2117003"/>
            <a:ext cx="1281793" cy="3108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Release Candidate</a:t>
            </a:r>
          </a:p>
        </p:txBody>
      </p:sp>
      <p:cxnSp>
        <p:nvCxnSpPr>
          <p:cNvPr id="57" name="Straight Connector 56">
            <a:extLst>
              <a:ext uri="{FF2B5EF4-FFF2-40B4-BE49-F238E27FC236}">
                <a16:creationId xmlns:a16="http://schemas.microsoft.com/office/drawing/2014/main" id="{B7C3CE53-E74D-46E4-9AC6-CED1F49358DA}"/>
              </a:ext>
            </a:extLst>
          </p:cNvPr>
          <p:cNvCxnSpPr>
            <a:cxnSpLocks/>
          </p:cNvCxnSpPr>
          <p:nvPr/>
        </p:nvCxnSpPr>
        <p:spPr>
          <a:xfrm>
            <a:off x="5239473" y="4613315"/>
            <a:ext cx="173736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9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par>
                          <p:cTn id="35" fill="hold">
                            <p:stCondLst>
                              <p:cond delay="1000"/>
                            </p:stCondLst>
                            <p:childTnLst>
                              <p:par>
                                <p:cTn id="36" presetID="55" presetClass="entr" presetSubtype="0" fill="hold" nodeType="after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strVal val="#ppt_w*0.70"/>
                                          </p:val>
                                        </p:tav>
                                        <p:tav tm="100000">
                                          <p:val>
                                            <p:strVal val="#ppt_w"/>
                                          </p:val>
                                        </p:tav>
                                      </p:tavLst>
                                    </p:anim>
                                    <p:anim calcmode="lin" valueType="num">
                                      <p:cBhvr>
                                        <p:cTn id="39" dur="500" fill="hold"/>
                                        <p:tgtEl>
                                          <p:spTgt spid="55"/>
                                        </p:tgtEl>
                                        <p:attrNameLst>
                                          <p:attrName>ppt_h</p:attrName>
                                        </p:attrNameLst>
                                      </p:cBhvr>
                                      <p:tavLst>
                                        <p:tav tm="0">
                                          <p:val>
                                            <p:strVal val="#ppt_h"/>
                                          </p:val>
                                        </p:tav>
                                        <p:tav tm="100000">
                                          <p:val>
                                            <p:strVal val="#ppt_h"/>
                                          </p:val>
                                        </p:tav>
                                      </p:tavLst>
                                    </p:anim>
                                    <p:animEffect transition="in" filter="fade">
                                      <p:cBhvr>
                                        <p:cTn id="40" dur="500"/>
                                        <p:tgtEl>
                                          <p:spTgt spid="55"/>
                                        </p:tgtEl>
                                      </p:cBhvr>
                                    </p:animEffect>
                                  </p:childTnLst>
                                </p:cTn>
                              </p:par>
                              <p:par>
                                <p:cTn id="41" presetID="55"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500" fill="hold"/>
                                        <p:tgtEl>
                                          <p:spTgt spid="57"/>
                                        </p:tgtEl>
                                        <p:attrNameLst>
                                          <p:attrName>ppt_w</p:attrName>
                                        </p:attrNameLst>
                                      </p:cBhvr>
                                      <p:tavLst>
                                        <p:tav tm="0">
                                          <p:val>
                                            <p:strVal val="#ppt_w*0.70"/>
                                          </p:val>
                                        </p:tav>
                                        <p:tav tm="100000">
                                          <p:val>
                                            <p:strVal val="#ppt_w"/>
                                          </p:val>
                                        </p:tav>
                                      </p:tavLst>
                                    </p:anim>
                                    <p:anim calcmode="lin" valueType="num">
                                      <p:cBhvr>
                                        <p:cTn id="44" dur="500" fill="hold"/>
                                        <p:tgtEl>
                                          <p:spTgt spid="57"/>
                                        </p:tgtEl>
                                        <p:attrNameLst>
                                          <p:attrName>ppt_h</p:attrName>
                                        </p:attrNameLst>
                                      </p:cBhvr>
                                      <p:tavLst>
                                        <p:tav tm="0">
                                          <p:val>
                                            <p:strVal val="#ppt_h"/>
                                          </p:val>
                                        </p:tav>
                                        <p:tav tm="100000">
                                          <p:val>
                                            <p:strVal val="#ppt_h"/>
                                          </p:val>
                                        </p:tav>
                                      </p:tavLst>
                                    </p:anim>
                                    <p:animEffect transition="in" filter="fade">
                                      <p:cBhvr>
                                        <p:cTn id="45" dur="500"/>
                                        <p:tgtEl>
                                          <p:spTgt spid="5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par>
                          <p:cTn id="50" fill="hold">
                            <p:stCondLst>
                              <p:cond delay="0"/>
                            </p:stCondLst>
                            <p:childTnLst>
                              <p:par>
                                <p:cTn id="51" presetID="10" presetClass="entr" presetSubtype="0" fill="hold" grpId="0"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6" grpId="0" animBg="1"/>
      <p:bldP spid="48" grpId="0"/>
      <p:bldP spid="49" grpId="0" animBg="1"/>
      <p:bldP spid="53" grpId="0" animBg="1"/>
      <p:bldP spid="54"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10555339" y="6108403"/>
            <a:ext cx="1524500" cy="550052"/>
          </a:xfrm>
        </p:spPr>
        <p:txBody>
          <a:bodyPr/>
          <a:lstStyle/>
          <a:p>
            <a:r>
              <a:rPr lang="en-US" dirty="0"/>
              <a:t> </a:t>
            </a:r>
          </a:p>
        </p:txBody>
      </p:sp>
      <p:sp>
        <p:nvSpPr>
          <p:cNvPr id="2" name="Title 1"/>
          <p:cNvSpPr>
            <a:spLocks noGrp="1"/>
          </p:cNvSpPr>
          <p:nvPr>
            <p:ph type="title"/>
          </p:nvPr>
        </p:nvSpPr>
        <p:spPr>
          <a:xfrm>
            <a:off x="330200" y="289511"/>
            <a:ext cx="3780246" cy="899665"/>
          </a:xfrm>
        </p:spPr>
        <p:txBody>
          <a:bodyPr/>
          <a:lstStyle/>
          <a:p>
            <a:r>
              <a:rPr lang="en-US" dirty="0"/>
              <a:t>Azure Functions</a:t>
            </a:r>
          </a:p>
        </p:txBody>
      </p:sp>
      <p:sp>
        <p:nvSpPr>
          <p:cNvPr id="33" name="Rectangle 32">
            <a:extLst>
              <a:ext uri="{FF2B5EF4-FFF2-40B4-BE49-F238E27FC236}">
                <a16:creationId xmlns:a16="http://schemas.microsoft.com/office/drawing/2014/main" id="{5283A826-D2CA-364C-9E29-7D7EEC1DD11E}"/>
              </a:ext>
            </a:extLst>
          </p:cNvPr>
          <p:cNvSpPr/>
          <p:nvPr/>
        </p:nvSpPr>
        <p:spPr>
          <a:xfrm>
            <a:off x="865" y="487"/>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itle 1">
            <a:extLst>
              <a:ext uri="{FF2B5EF4-FFF2-40B4-BE49-F238E27FC236}">
                <a16:creationId xmlns:a16="http://schemas.microsoft.com/office/drawing/2014/main" id="{EE50F277-7AE1-1847-8104-1B96C0798C76}"/>
              </a:ext>
            </a:extLst>
          </p:cNvPr>
          <p:cNvSpPr txBox="1">
            <a:spLocks/>
          </p:cNvSpPr>
          <p:nvPr/>
        </p:nvSpPr>
        <p:spPr>
          <a:xfrm>
            <a:off x="269240" y="463680"/>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Durable Functions</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stateful functions in a serverless environment</a:t>
            </a:r>
            <a:endParaRPr kumimoji="0" lang="en-US" sz="4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7" name="Text Placeholder 6">
            <a:extLst>
              <a:ext uri="{FF2B5EF4-FFF2-40B4-BE49-F238E27FC236}">
                <a16:creationId xmlns:a16="http://schemas.microsoft.com/office/drawing/2014/main" id="{8940C5B9-4345-2E49-AADB-01B371B54232}"/>
              </a:ext>
            </a:extLst>
          </p:cNvPr>
          <p:cNvSpPr>
            <a:spLocks noGrp="1"/>
          </p:cNvSpPr>
          <p:nvPr>
            <p:ph type="body" sz="quarter" idx="11"/>
          </p:nvPr>
        </p:nvSpPr>
        <p:spPr/>
        <p:txBody>
          <a:bodyPr/>
          <a:lstStyle/>
          <a:p>
            <a:r>
              <a:rPr lang="en-US" dirty="0"/>
              <a:t> </a:t>
            </a:r>
          </a:p>
        </p:txBody>
      </p:sp>
      <p:pic>
        <p:nvPicPr>
          <p:cNvPr id="6" name="Picture 5">
            <a:extLst>
              <a:ext uri="{FF2B5EF4-FFF2-40B4-BE49-F238E27FC236}">
                <a16:creationId xmlns:a16="http://schemas.microsoft.com/office/drawing/2014/main" id="{BFB7F611-6738-7744-9ADE-1BEB7498B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373" y="2037602"/>
            <a:ext cx="2976514" cy="529800"/>
          </a:xfrm>
          <a:prstGeom prst="rect">
            <a:avLst/>
          </a:prstGeom>
        </p:spPr>
      </p:pic>
      <p:pic>
        <p:nvPicPr>
          <p:cNvPr id="11" name="Picture 10">
            <a:extLst>
              <a:ext uri="{FF2B5EF4-FFF2-40B4-BE49-F238E27FC236}">
                <a16:creationId xmlns:a16="http://schemas.microsoft.com/office/drawing/2014/main" id="{274C72B1-8118-2341-AB12-A0A5A4966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373" y="2649825"/>
            <a:ext cx="1677664" cy="831065"/>
          </a:xfrm>
          <a:prstGeom prst="rect">
            <a:avLst/>
          </a:prstGeom>
        </p:spPr>
      </p:pic>
      <p:pic>
        <p:nvPicPr>
          <p:cNvPr id="12" name="Picture 11">
            <a:extLst>
              <a:ext uri="{FF2B5EF4-FFF2-40B4-BE49-F238E27FC236}">
                <a16:creationId xmlns:a16="http://schemas.microsoft.com/office/drawing/2014/main" id="{DECBB644-234E-E842-8652-A1AFAA523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373" y="5726575"/>
            <a:ext cx="2006409" cy="840247"/>
          </a:xfrm>
          <a:prstGeom prst="rect">
            <a:avLst/>
          </a:prstGeom>
        </p:spPr>
      </p:pic>
      <p:pic>
        <p:nvPicPr>
          <p:cNvPr id="13" name="Picture 12">
            <a:extLst>
              <a:ext uri="{FF2B5EF4-FFF2-40B4-BE49-F238E27FC236}">
                <a16:creationId xmlns:a16="http://schemas.microsoft.com/office/drawing/2014/main" id="{A2A35AD7-7B4D-CE40-9AFA-5205BD544A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3373" y="4786129"/>
            <a:ext cx="1109036" cy="739357"/>
          </a:xfrm>
          <a:prstGeom prst="rect">
            <a:avLst/>
          </a:prstGeom>
        </p:spPr>
      </p:pic>
      <p:pic>
        <p:nvPicPr>
          <p:cNvPr id="15" name="Picture 14">
            <a:extLst>
              <a:ext uri="{FF2B5EF4-FFF2-40B4-BE49-F238E27FC236}">
                <a16:creationId xmlns:a16="http://schemas.microsoft.com/office/drawing/2014/main" id="{6FD92CAB-7183-154F-ADF9-7278DEF0E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3373" y="3563313"/>
            <a:ext cx="1518863" cy="1140393"/>
          </a:xfrm>
          <a:prstGeom prst="rect">
            <a:avLst/>
          </a:prstGeom>
        </p:spPr>
      </p:pic>
      <p:sp>
        <p:nvSpPr>
          <p:cNvPr id="4" name="TextBox 3">
            <a:extLst>
              <a:ext uri="{FF2B5EF4-FFF2-40B4-BE49-F238E27FC236}">
                <a16:creationId xmlns:a16="http://schemas.microsoft.com/office/drawing/2014/main" id="{E15C10F3-959D-CA4C-A7B0-575370D77500}"/>
              </a:ext>
            </a:extLst>
          </p:cNvPr>
          <p:cNvSpPr txBox="1"/>
          <p:nvPr/>
        </p:nvSpPr>
        <p:spPr>
          <a:xfrm>
            <a:off x="1073752" y="1749242"/>
            <a:ext cx="3057888" cy="4700967"/>
          </a:xfrm>
          <a:prstGeom prst="rect">
            <a:avLst/>
          </a:prstGeom>
          <a:noFill/>
        </p:spPr>
        <p:txBody>
          <a:bodyPr wrap="none" lIns="182880" tIns="146304" rIns="182880" bIns="146304" rtlCol="0">
            <a:spAutoFit/>
          </a:bodyPr>
          <a:lstStyle/>
          <a:p>
            <a:pPr marL="342900" marR="0" lvl="0" indent="-342900" algn="l" defTabSz="914400" rtl="0" eaLnBrk="1" fontAlgn="auto" latinLnBrk="0" hangingPunct="1">
              <a:lnSpc>
                <a:spcPct val="2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17A"/>
                </a:solidFill>
                <a:effectLst/>
                <a:uLnTx/>
                <a:uFillTx/>
                <a:latin typeface="Segoe UI Semilight"/>
                <a:ea typeface="+mn-ea"/>
                <a:cs typeface="+mn-cs"/>
              </a:rPr>
              <a:t>Function chaining</a:t>
            </a:r>
          </a:p>
          <a:p>
            <a:pPr marL="342900" marR="0" lvl="0" indent="-3429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17A"/>
                </a:solidFill>
                <a:effectLst/>
                <a:uLnTx/>
                <a:uFillTx/>
                <a:latin typeface="Segoe UI Semilight"/>
                <a:ea typeface="+mn-ea"/>
                <a:cs typeface="+mn-cs"/>
              </a:rPr>
              <a:t>Fan-out/Fan-in</a:t>
            </a:r>
          </a:p>
          <a:p>
            <a:pPr marL="342900" marR="0" lvl="0" indent="-342900" algn="l" defTabSz="914400" rtl="0" eaLnBrk="1" fontAlgn="auto" latinLnBrk="0" hangingPunct="1">
              <a:lnSpc>
                <a:spcPct val="2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0317A"/>
                </a:solidFill>
                <a:effectLst/>
                <a:uLnTx/>
                <a:uFillTx/>
                <a:latin typeface="Segoe UI Semilight"/>
                <a:ea typeface="+mn-ea"/>
                <a:cs typeface="+mn-cs"/>
              </a:rPr>
              <a:t>Async</a:t>
            </a:r>
            <a:r>
              <a:rPr kumimoji="0" lang="en-US" sz="2400" b="0" i="0" u="none" strike="noStrike" kern="1200" cap="none" spc="0" normalizeH="0" baseline="0" noProof="0" dirty="0">
                <a:ln>
                  <a:noFill/>
                </a:ln>
                <a:solidFill>
                  <a:srgbClr val="00317A"/>
                </a:solidFill>
                <a:effectLst/>
                <a:uLnTx/>
                <a:uFillTx/>
                <a:latin typeface="Segoe UI Semilight"/>
                <a:ea typeface="+mn-ea"/>
                <a:cs typeface="+mn-cs"/>
              </a:rPr>
              <a:t> HTTP APIs</a:t>
            </a:r>
          </a:p>
          <a:p>
            <a:pPr marL="342900" marR="0" lvl="0" indent="-342900" algn="l" defTabSz="914400" rtl="0" eaLnBrk="1" fontAlgn="auto" latinLnBrk="0" hangingPunct="1">
              <a:lnSpc>
                <a:spcPct val="3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17A"/>
                </a:solidFill>
                <a:effectLst/>
                <a:uLnTx/>
                <a:uFillTx/>
                <a:latin typeface="Segoe UI Semilight"/>
                <a:ea typeface="+mn-ea"/>
                <a:cs typeface="+mn-cs"/>
              </a:rPr>
              <a:t>Monitoring</a:t>
            </a:r>
          </a:p>
          <a:p>
            <a:pPr marL="342900" marR="0" lvl="0" indent="-342900" algn="l" defTabSz="914400" rtl="0" eaLnBrk="1" fontAlgn="auto" latinLnBrk="0" hangingPunct="1">
              <a:lnSpc>
                <a:spcPct val="2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17A"/>
                </a:solidFill>
                <a:effectLst/>
                <a:uLnTx/>
                <a:uFillTx/>
                <a:latin typeface="Segoe UI Semilight"/>
                <a:ea typeface="+mn-ea"/>
                <a:cs typeface="+mn-cs"/>
              </a:rPr>
              <a:t>Human Interaction</a:t>
            </a:r>
          </a:p>
        </p:txBody>
      </p:sp>
      <p:sp>
        <p:nvSpPr>
          <p:cNvPr id="9" name="Text Placeholder 8">
            <a:extLst>
              <a:ext uri="{FF2B5EF4-FFF2-40B4-BE49-F238E27FC236}">
                <a16:creationId xmlns:a16="http://schemas.microsoft.com/office/drawing/2014/main" id="{2AEEC532-FD53-9C48-BB01-EF7D1B0B6E2A}"/>
              </a:ext>
            </a:extLst>
          </p:cNvPr>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7150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4F742669-4CB9-A34A-9749-4B4CAFBD9C16}"/>
              </a:ext>
            </a:extLst>
          </p:cNvPr>
          <p:cNvSpPr/>
          <p:nvPr/>
        </p:nvSpPr>
        <p:spPr>
          <a:xfrm>
            <a:off x="863" y="-51307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063543-78FD-4ABE-BDCA-A4124B99CCB0}"/>
              </a:ext>
            </a:extLst>
          </p:cNvPr>
          <p:cNvSpPr>
            <a:spLocks noGrp="1"/>
          </p:cNvSpPr>
          <p:nvPr>
            <p:ph type="title"/>
          </p:nvPr>
        </p:nvSpPr>
        <p:spPr>
          <a:xfrm>
            <a:off x="268078" y="257232"/>
            <a:ext cx="11655840" cy="899665"/>
          </a:xfrm>
        </p:spPr>
        <p:txBody>
          <a:bodyPr/>
          <a:lstStyle/>
          <a:p>
            <a:r>
              <a:rPr lang="en-US" dirty="0">
                <a:solidFill>
                  <a:schemeClr val="bg1"/>
                </a:solidFill>
              </a:rPr>
              <a:t>Functions everywhere</a:t>
            </a:r>
          </a:p>
        </p:txBody>
      </p:sp>
      <p:sp>
        <p:nvSpPr>
          <p:cNvPr id="123" name="Rectangle 122">
            <a:extLst>
              <a:ext uri="{FF2B5EF4-FFF2-40B4-BE49-F238E27FC236}">
                <a16:creationId xmlns:a16="http://schemas.microsoft.com/office/drawing/2014/main" id="{E5AA9388-F6F4-4F51-A8C1-CF725B1A6F06}"/>
              </a:ext>
            </a:extLst>
          </p:cNvPr>
          <p:cNvSpPr/>
          <p:nvPr/>
        </p:nvSpPr>
        <p:spPr bwMode="auto">
          <a:xfrm>
            <a:off x="233754" y="3627225"/>
            <a:ext cx="644255" cy="91440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a:ea typeface="+mn-ea"/>
                <a:cs typeface="+mn-cs"/>
              </a:rPr>
              <a:t>Platform</a:t>
            </a:r>
          </a:p>
        </p:txBody>
      </p:sp>
      <p:sp>
        <p:nvSpPr>
          <p:cNvPr id="124" name="Rectangle 123">
            <a:extLst>
              <a:ext uri="{FF2B5EF4-FFF2-40B4-BE49-F238E27FC236}">
                <a16:creationId xmlns:a16="http://schemas.microsoft.com/office/drawing/2014/main" id="{36811038-93A5-48FD-BB1A-ED19DE491DC2}"/>
              </a:ext>
            </a:extLst>
          </p:cNvPr>
          <p:cNvSpPr/>
          <p:nvPr/>
        </p:nvSpPr>
        <p:spPr bwMode="auto">
          <a:xfrm>
            <a:off x="233754" y="4541625"/>
            <a:ext cx="638855" cy="91440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a:ea typeface="+mn-ea"/>
                <a:cs typeface="+mn-cs"/>
              </a:rPr>
              <a:t>App delivery</a:t>
            </a:r>
          </a:p>
        </p:txBody>
      </p:sp>
      <p:sp>
        <p:nvSpPr>
          <p:cNvPr id="125" name="Rectangle 124">
            <a:extLst>
              <a:ext uri="{FF2B5EF4-FFF2-40B4-BE49-F238E27FC236}">
                <a16:creationId xmlns:a16="http://schemas.microsoft.com/office/drawing/2014/main" id="{0B2D6BC2-E204-4C99-92D7-9C7D1A7CB615}"/>
              </a:ext>
            </a:extLst>
          </p:cNvPr>
          <p:cNvSpPr/>
          <p:nvPr/>
        </p:nvSpPr>
        <p:spPr bwMode="auto">
          <a:xfrm>
            <a:off x="236772" y="5456025"/>
            <a:ext cx="636644" cy="91440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a:ea typeface="+mn-ea"/>
                <a:cs typeface="+mn-cs"/>
              </a:rPr>
              <a:t>OS</a:t>
            </a:r>
          </a:p>
        </p:txBody>
      </p:sp>
      <p:grpSp>
        <p:nvGrpSpPr>
          <p:cNvPr id="126" name="Group 125">
            <a:extLst>
              <a:ext uri="{FF2B5EF4-FFF2-40B4-BE49-F238E27FC236}">
                <a16:creationId xmlns:a16="http://schemas.microsoft.com/office/drawing/2014/main" id="{B91A2DB1-0048-4B69-B310-9A0740F4875D}"/>
              </a:ext>
            </a:extLst>
          </p:cNvPr>
          <p:cNvGrpSpPr/>
          <p:nvPr/>
        </p:nvGrpSpPr>
        <p:grpSpPr>
          <a:xfrm>
            <a:off x="3607444" y="2941425"/>
            <a:ext cx="1292779" cy="3429000"/>
            <a:chOff x="4692071" y="2941425"/>
            <a:chExt cx="1292779" cy="3429000"/>
          </a:xfrm>
        </p:grpSpPr>
        <p:sp>
          <p:nvSpPr>
            <p:cNvPr id="127" name="Rectangle 126">
              <a:extLst>
                <a:ext uri="{FF2B5EF4-FFF2-40B4-BE49-F238E27FC236}">
                  <a16:creationId xmlns:a16="http://schemas.microsoft.com/office/drawing/2014/main" id="{9C741D75-E36B-4724-AE96-7E8CD360119E}"/>
                </a:ext>
              </a:extLst>
            </p:cNvPr>
            <p:cNvSpPr/>
            <p:nvPr/>
          </p:nvSpPr>
          <p:spPr bwMode="auto">
            <a:xfrm>
              <a:off x="4696266"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E512FB9E-FB14-4511-9C5B-85D97BA58B8E}"/>
                </a:ext>
              </a:extLst>
            </p:cNvPr>
            <p:cNvSpPr/>
            <p:nvPr/>
          </p:nvSpPr>
          <p:spPr bwMode="auto">
            <a:xfrm>
              <a:off x="4696266"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Rectangle 128">
              <a:extLst>
                <a:ext uri="{FF2B5EF4-FFF2-40B4-BE49-F238E27FC236}">
                  <a16:creationId xmlns:a16="http://schemas.microsoft.com/office/drawing/2014/main" id="{C65A2697-3E4B-4A5E-B784-626B38BD64FC}"/>
                </a:ext>
              </a:extLst>
            </p:cNvPr>
            <p:cNvSpPr/>
            <p:nvPr/>
          </p:nvSpPr>
          <p:spPr bwMode="auto">
            <a:xfrm>
              <a:off x="4696734"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Rectangle 129">
              <a:extLst>
                <a:ext uri="{FF2B5EF4-FFF2-40B4-BE49-F238E27FC236}">
                  <a16:creationId xmlns:a16="http://schemas.microsoft.com/office/drawing/2014/main" id="{37C29622-E06B-46A1-87DB-D68502DDE974}"/>
                </a:ext>
              </a:extLst>
            </p:cNvPr>
            <p:cNvSpPr/>
            <p:nvPr/>
          </p:nvSpPr>
          <p:spPr bwMode="auto">
            <a:xfrm>
              <a:off x="4696266" y="2941425"/>
              <a:ext cx="1278986" cy="685800"/>
            </a:xfrm>
            <a:prstGeom prst="rect">
              <a:avLst/>
            </a:prstGeom>
            <a:solidFill>
              <a:srgbClr val="0078D4"/>
            </a:solidFill>
            <a:ln w="10795" cap="flat" cmpd="sng" algn="ctr">
              <a:solidFill>
                <a:srgbClr val="0078D4">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Functions service</a:t>
              </a:r>
            </a:p>
          </p:txBody>
        </p:sp>
        <p:pic>
          <p:nvPicPr>
            <p:cNvPr id="131" name="Picture 130">
              <a:extLst>
                <a:ext uri="{FF2B5EF4-FFF2-40B4-BE49-F238E27FC236}">
                  <a16:creationId xmlns:a16="http://schemas.microsoft.com/office/drawing/2014/main" id="{5C0CC6A2-9DF6-4A94-B35B-155B66087176}"/>
                </a:ext>
              </a:extLst>
            </p:cNvPr>
            <p:cNvPicPr>
              <a:picLocks noChangeAspect="1"/>
            </p:cNvPicPr>
            <p:nvPr/>
          </p:nvPicPr>
          <p:blipFill>
            <a:blip r:embed="rId2"/>
            <a:stretch>
              <a:fillRect/>
            </a:stretch>
          </p:blipFill>
          <p:spPr>
            <a:xfrm>
              <a:off x="5335225" y="4727607"/>
              <a:ext cx="630295" cy="542436"/>
            </a:xfrm>
            <a:prstGeom prst="rect">
              <a:avLst/>
            </a:prstGeom>
          </p:spPr>
        </p:pic>
        <p:pic>
          <p:nvPicPr>
            <p:cNvPr id="132" name="Graphic 131">
              <a:extLst>
                <a:ext uri="{FF2B5EF4-FFF2-40B4-BE49-F238E27FC236}">
                  <a16:creationId xmlns:a16="http://schemas.microsoft.com/office/drawing/2014/main" id="{D386E9DA-184F-4BE9-912E-A244835EF60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133" name="TextBox 132">
              <a:extLst>
                <a:ext uri="{FF2B5EF4-FFF2-40B4-BE49-F238E27FC236}">
                  <a16:creationId xmlns:a16="http://schemas.microsoft.com/office/drawing/2014/main" id="{4837B0D0-3A18-4426-B692-E6775FB91BCA}"/>
                </a:ext>
              </a:extLst>
            </p:cNvPr>
            <p:cNvSpPr txBox="1"/>
            <p:nvPr/>
          </p:nvSpPr>
          <p:spPr>
            <a:xfrm>
              <a:off x="4695732" y="527389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Code or container</a:t>
              </a:r>
            </a:p>
          </p:txBody>
        </p:sp>
        <p:pic>
          <p:nvPicPr>
            <p:cNvPr id="134" name="Graphic 133">
              <a:extLst>
                <a:ext uri="{FF2B5EF4-FFF2-40B4-BE49-F238E27FC236}">
                  <a16:creationId xmlns:a16="http://schemas.microsoft.com/office/drawing/2014/main" id="{AEA76649-C51B-456E-AC65-C85D6279C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279" y="3826842"/>
              <a:ext cx="508041" cy="508041"/>
            </a:xfrm>
            <a:prstGeom prst="rect">
              <a:avLst/>
            </a:prstGeom>
          </p:spPr>
        </p:pic>
        <p:sp>
          <p:nvSpPr>
            <p:cNvPr id="135" name="TextBox 134">
              <a:extLst>
                <a:ext uri="{FF2B5EF4-FFF2-40B4-BE49-F238E27FC236}">
                  <a16:creationId xmlns:a16="http://schemas.microsoft.com/office/drawing/2014/main" id="{2273AC5C-7E7A-4F20-AA49-AD8E008CF7D7}"/>
                </a:ext>
              </a:extLst>
            </p:cNvPr>
            <p:cNvSpPr txBox="1"/>
            <p:nvPr/>
          </p:nvSpPr>
          <p:spPr>
            <a:xfrm>
              <a:off x="4704690" y="434052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Service plan</a:t>
              </a:r>
            </a:p>
          </p:txBody>
        </p:sp>
        <p:pic>
          <p:nvPicPr>
            <p:cNvPr id="136" name="Graphic 135">
              <a:extLst>
                <a:ext uri="{FF2B5EF4-FFF2-40B4-BE49-F238E27FC236}">
                  <a16:creationId xmlns:a16="http://schemas.microsoft.com/office/drawing/2014/main" id="{EE8A7EB1-9324-4C2E-86F2-C7B03AAD59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7539" y="3820864"/>
              <a:ext cx="548640" cy="548640"/>
            </a:xfrm>
            <a:prstGeom prst="rect">
              <a:avLst/>
            </a:prstGeom>
          </p:spPr>
        </p:pic>
        <p:pic>
          <p:nvPicPr>
            <p:cNvPr id="137" name="Graphic 136">
              <a:extLst>
                <a:ext uri="{FF2B5EF4-FFF2-40B4-BE49-F238E27FC236}">
                  <a16:creationId xmlns:a16="http://schemas.microsoft.com/office/drawing/2014/main" id="{AC4E29B1-AA12-45C6-9129-3829DF220F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138" name="Graphic 137">
              <a:extLst>
                <a:ext uri="{FF2B5EF4-FFF2-40B4-BE49-F238E27FC236}">
                  <a16:creationId xmlns:a16="http://schemas.microsoft.com/office/drawing/2014/main" id="{AF90AA17-B246-4BE4-AD63-77F1F43B98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139" name="TextBox 138">
              <a:extLst>
                <a:ext uri="{FF2B5EF4-FFF2-40B4-BE49-F238E27FC236}">
                  <a16:creationId xmlns:a16="http://schemas.microsoft.com/office/drawing/2014/main" id="{85B2F6F9-BB1D-4285-A7CA-448D1F884678}"/>
                </a:ext>
              </a:extLst>
            </p:cNvPr>
            <p:cNvSpPr txBox="1"/>
            <p:nvPr/>
          </p:nvSpPr>
          <p:spPr>
            <a:xfrm>
              <a:off x="4692071" y="61800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or Linux</a:t>
              </a:r>
            </a:p>
          </p:txBody>
        </p:sp>
      </p:grpSp>
      <p:grpSp>
        <p:nvGrpSpPr>
          <p:cNvPr id="140" name="Group 139">
            <a:extLst>
              <a:ext uri="{FF2B5EF4-FFF2-40B4-BE49-F238E27FC236}">
                <a16:creationId xmlns:a16="http://schemas.microsoft.com/office/drawing/2014/main" id="{9ADB4948-9EDC-461E-81EC-2A122068D7C8}"/>
              </a:ext>
            </a:extLst>
          </p:cNvPr>
          <p:cNvGrpSpPr/>
          <p:nvPr/>
        </p:nvGrpSpPr>
        <p:grpSpPr>
          <a:xfrm>
            <a:off x="2233354" y="2941425"/>
            <a:ext cx="1289791" cy="3429000"/>
            <a:chOff x="3317981" y="2941425"/>
            <a:chExt cx="1289791" cy="3429000"/>
          </a:xfrm>
        </p:grpSpPr>
        <p:sp>
          <p:nvSpPr>
            <p:cNvPr id="141" name="Rectangle 140">
              <a:extLst>
                <a:ext uri="{FF2B5EF4-FFF2-40B4-BE49-F238E27FC236}">
                  <a16:creationId xmlns:a16="http://schemas.microsoft.com/office/drawing/2014/main" id="{B7F69C6E-507E-4F13-B25B-850C3DF99011}"/>
                </a:ext>
              </a:extLst>
            </p:cNvPr>
            <p:cNvSpPr/>
            <p:nvPr/>
          </p:nvSpPr>
          <p:spPr bwMode="auto">
            <a:xfrm>
              <a:off x="3328318"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2" name="Rectangle 141">
              <a:extLst>
                <a:ext uri="{FF2B5EF4-FFF2-40B4-BE49-F238E27FC236}">
                  <a16:creationId xmlns:a16="http://schemas.microsoft.com/office/drawing/2014/main" id="{878B8141-A992-413C-B172-509FE85EEB0F}"/>
                </a:ext>
              </a:extLst>
            </p:cNvPr>
            <p:cNvSpPr/>
            <p:nvPr/>
          </p:nvSpPr>
          <p:spPr bwMode="auto">
            <a:xfrm>
              <a:off x="3328318"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3" name="Rectangle 142">
              <a:extLst>
                <a:ext uri="{FF2B5EF4-FFF2-40B4-BE49-F238E27FC236}">
                  <a16:creationId xmlns:a16="http://schemas.microsoft.com/office/drawing/2014/main" id="{1756ECE9-CE3A-4D28-9D54-B86DB863EE1D}"/>
                </a:ext>
              </a:extLst>
            </p:cNvPr>
            <p:cNvSpPr/>
            <p:nvPr/>
          </p:nvSpPr>
          <p:spPr bwMode="auto">
            <a:xfrm>
              <a:off x="3328786"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4" name="Rectangle 143">
              <a:extLst>
                <a:ext uri="{FF2B5EF4-FFF2-40B4-BE49-F238E27FC236}">
                  <a16:creationId xmlns:a16="http://schemas.microsoft.com/office/drawing/2014/main" id="{740B12BF-EBFD-43DD-8C8D-5377249F0CDB}"/>
                </a:ext>
              </a:extLst>
            </p:cNvPr>
            <p:cNvSpPr/>
            <p:nvPr/>
          </p:nvSpPr>
          <p:spPr bwMode="auto">
            <a:xfrm>
              <a:off x="3328318" y="2941425"/>
              <a:ext cx="1278986" cy="685800"/>
            </a:xfrm>
            <a:prstGeom prst="rect">
              <a:avLst/>
            </a:prstGeom>
            <a:solidFill>
              <a:srgbClr val="0078D4"/>
            </a:solidFill>
            <a:ln w="10795" cap="flat" cmpd="sng" algn="ctr">
              <a:solidFill>
                <a:srgbClr val="0078D4">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Functions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service</a:t>
              </a:r>
            </a:p>
          </p:txBody>
        </p:sp>
        <p:sp>
          <p:nvSpPr>
            <p:cNvPr id="145" name="TextBox 144">
              <a:extLst>
                <a:ext uri="{FF2B5EF4-FFF2-40B4-BE49-F238E27FC236}">
                  <a16:creationId xmlns:a16="http://schemas.microsoft.com/office/drawing/2014/main" id="{5167467D-394E-471C-8285-4A902C93CAC9}"/>
                </a:ext>
              </a:extLst>
            </p:cNvPr>
            <p:cNvSpPr txBox="1"/>
            <p:nvPr/>
          </p:nvSpPr>
          <p:spPr>
            <a:xfrm>
              <a:off x="3324126" y="52656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Code</a:t>
              </a:r>
            </a:p>
          </p:txBody>
        </p:sp>
        <p:pic>
          <p:nvPicPr>
            <p:cNvPr id="146" name="Graphic 145">
              <a:extLst>
                <a:ext uri="{FF2B5EF4-FFF2-40B4-BE49-F238E27FC236}">
                  <a16:creationId xmlns:a16="http://schemas.microsoft.com/office/drawing/2014/main" id="{65BCB458-B0FF-4874-9D77-7E770A5293D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147" name="Graphic 146">
              <a:extLst>
                <a:ext uri="{FF2B5EF4-FFF2-40B4-BE49-F238E27FC236}">
                  <a16:creationId xmlns:a16="http://schemas.microsoft.com/office/drawing/2014/main" id="{22416D4F-97FA-4D0F-9B6B-D1A66ECD06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148" name="TextBox 147">
              <a:extLst>
                <a:ext uri="{FF2B5EF4-FFF2-40B4-BE49-F238E27FC236}">
                  <a16:creationId xmlns:a16="http://schemas.microsoft.com/office/drawing/2014/main" id="{F0870561-F2A9-454A-9AB6-8C44CF331C09}"/>
                </a:ext>
              </a:extLst>
            </p:cNvPr>
            <p:cNvSpPr txBox="1"/>
            <p:nvPr/>
          </p:nvSpPr>
          <p:spPr>
            <a:xfrm>
              <a:off x="3318687" y="4348354"/>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Consumption plan</a:t>
              </a:r>
            </a:p>
          </p:txBody>
        </p:sp>
        <p:pic>
          <p:nvPicPr>
            <p:cNvPr id="149" name="Graphic 148">
              <a:extLst>
                <a:ext uri="{FF2B5EF4-FFF2-40B4-BE49-F238E27FC236}">
                  <a16:creationId xmlns:a16="http://schemas.microsoft.com/office/drawing/2014/main" id="{61F4B6DC-0D28-4761-9919-3FDBFD3EE8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150" name="Graphic 149">
              <a:extLst>
                <a:ext uri="{FF2B5EF4-FFF2-40B4-BE49-F238E27FC236}">
                  <a16:creationId xmlns:a16="http://schemas.microsoft.com/office/drawing/2014/main" id="{A58A6708-C029-49D7-B22A-3B51566C1E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151" name="TextBox 150">
              <a:extLst>
                <a:ext uri="{FF2B5EF4-FFF2-40B4-BE49-F238E27FC236}">
                  <a16:creationId xmlns:a16="http://schemas.microsoft.com/office/drawing/2014/main" id="{F35FE05B-01FE-466C-9129-A96E1C4AA469}"/>
                </a:ext>
              </a:extLst>
            </p:cNvPr>
            <p:cNvSpPr txBox="1"/>
            <p:nvPr/>
          </p:nvSpPr>
          <p:spPr>
            <a:xfrm>
              <a:off x="3317981" y="61800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or Linux</a:t>
              </a:r>
            </a:p>
          </p:txBody>
        </p:sp>
      </p:grpSp>
      <p:grpSp>
        <p:nvGrpSpPr>
          <p:cNvPr id="152" name="Group 151">
            <a:extLst>
              <a:ext uri="{FF2B5EF4-FFF2-40B4-BE49-F238E27FC236}">
                <a16:creationId xmlns:a16="http://schemas.microsoft.com/office/drawing/2014/main" id="{D8CB0CD4-CEDD-45C4-95AD-7598DB9B5309}"/>
              </a:ext>
            </a:extLst>
          </p:cNvPr>
          <p:cNvGrpSpPr/>
          <p:nvPr/>
        </p:nvGrpSpPr>
        <p:grpSpPr>
          <a:xfrm>
            <a:off x="10461815" y="2941425"/>
            <a:ext cx="1289360" cy="3429000"/>
            <a:chOff x="10177306" y="2941425"/>
            <a:chExt cx="1289360" cy="3429000"/>
          </a:xfrm>
        </p:grpSpPr>
        <p:sp>
          <p:nvSpPr>
            <p:cNvPr id="153" name="Rectangle 152">
              <a:extLst>
                <a:ext uri="{FF2B5EF4-FFF2-40B4-BE49-F238E27FC236}">
                  <a16:creationId xmlns:a16="http://schemas.microsoft.com/office/drawing/2014/main" id="{0B828B95-6DAF-4EF5-9290-86E297111A8D}"/>
                </a:ext>
              </a:extLst>
            </p:cNvPr>
            <p:cNvSpPr/>
            <p:nvPr/>
          </p:nvSpPr>
          <p:spPr bwMode="auto">
            <a:xfrm>
              <a:off x="10182119"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Rectangle 153">
              <a:extLst>
                <a:ext uri="{FF2B5EF4-FFF2-40B4-BE49-F238E27FC236}">
                  <a16:creationId xmlns:a16="http://schemas.microsoft.com/office/drawing/2014/main" id="{4CCCD3D2-E6D8-44C6-B867-6E62986A0B29}"/>
                </a:ext>
              </a:extLst>
            </p:cNvPr>
            <p:cNvSpPr/>
            <p:nvPr/>
          </p:nvSpPr>
          <p:spPr bwMode="auto">
            <a:xfrm>
              <a:off x="10182119"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Rectangle 154">
              <a:extLst>
                <a:ext uri="{FF2B5EF4-FFF2-40B4-BE49-F238E27FC236}">
                  <a16:creationId xmlns:a16="http://schemas.microsoft.com/office/drawing/2014/main" id="{F9ABB86A-B25E-4E2A-8BB8-EB1BD5AD4660}"/>
                </a:ext>
              </a:extLst>
            </p:cNvPr>
            <p:cNvSpPr/>
            <p:nvPr/>
          </p:nvSpPr>
          <p:spPr bwMode="auto">
            <a:xfrm>
              <a:off x="10182587"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Rectangle 155">
              <a:extLst>
                <a:ext uri="{FF2B5EF4-FFF2-40B4-BE49-F238E27FC236}">
                  <a16:creationId xmlns:a16="http://schemas.microsoft.com/office/drawing/2014/main" id="{BEB40F76-CB80-48CB-BFD7-68BFBB9D6CAF}"/>
                </a:ext>
              </a:extLst>
            </p:cNvPr>
            <p:cNvSpPr/>
            <p:nvPr/>
          </p:nvSpPr>
          <p:spPr bwMode="auto">
            <a:xfrm>
              <a:off x="10182119" y="2941425"/>
              <a:ext cx="1278986" cy="685800"/>
            </a:xfrm>
            <a:prstGeom prst="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On-premises</a:t>
              </a:r>
            </a:p>
          </p:txBody>
        </p:sp>
        <p:sp>
          <p:nvSpPr>
            <p:cNvPr id="157" name="TextBox 156">
              <a:extLst>
                <a:ext uri="{FF2B5EF4-FFF2-40B4-BE49-F238E27FC236}">
                  <a16:creationId xmlns:a16="http://schemas.microsoft.com/office/drawing/2014/main" id="{4B981C4A-A37A-4F3C-9C88-A92962566A33}"/>
                </a:ext>
              </a:extLst>
            </p:cNvPr>
            <p:cNvSpPr txBox="1"/>
            <p:nvPr/>
          </p:nvSpPr>
          <p:spPr>
            <a:xfrm>
              <a:off x="10186506" y="52656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Code</a:t>
              </a:r>
            </a:p>
          </p:txBody>
        </p:sp>
        <p:pic>
          <p:nvPicPr>
            <p:cNvPr id="158" name="Graphic 157">
              <a:extLst>
                <a:ext uri="{FF2B5EF4-FFF2-40B4-BE49-F238E27FC236}">
                  <a16:creationId xmlns:a16="http://schemas.microsoft.com/office/drawing/2014/main" id="{F4081975-6271-4213-8F16-75B466C457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159" name="TextBox 158">
              <a:extLst>
                <a:ext uri="{FF2B5EF4-FFF2-40B4-BE49-F238E27FC236}">
                  <a16:creationId xmlns:a16="http://schemas.microsoft.com/office/drawing/2014/main" id="{F37DB2B8-462C-4FCD-8B8B-741482FE3DB8}"/>
                </a:ext>
              </a:extLst>
            </p:cNvPr>
            <p:cNvSpPr txBox="1"/>
            <p:nvPr/>
          </p:nvSpPr>
          <p:spPr>
            <a:xfrm>
              <a:off x="10178480" y="4345546"/>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Service on Azure Stack</a:t>
              </a:r>
            </a:p>
          </p:txBody>
        </p:sp>
        <p:pic>
          <p:nvPicPr>
            <p:cNvPr id="160" name="Graphic 159">
              <a:extLst>
                <a:ext uri="{FF2B5EF4-FFF2-40B4-BE49-F238E27FC236}">
                  <a16:creationId xmlns:a16="http://schemas.microsoft.com/office/drawing/2014/main" id="{FC4968C2-8A8A-4807-B62E-83338176F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161" name="TextBox 160">
              <a:extLst>
                <a:ext uri="{FF2B5EF4-FFF2-40B4-BE49-F238E27FC236}">
                  <a16:creationId xmlns:a16="http://schemas.microsoft.com/office/drawing/2014/main" id="{76AB76E9-73A4-46BF-A85E-46E939ED22EE}"/>
                </a:ext>
              </a:extLst>
            </p:cNvPr>
            <p:cNvSpPr txBox="1"/>
            <p:nvPr/>
          </p:nvSpPr>
          <p:spPr>
            <a:xfrm>
              <a:off x="10177306" y="6171414"/>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a:t>
              </a:r>
            </a:p>
          </p:txBody>
        </p:sp>
        <p:pic>
          <p:nvPicPr>
            <p:cNvPr id="162" name="Graphic 161">
              <a:extLst>
                <a:ext uri="{FF2B5EF4-FFF2-40B4-BE49-F238E27FC236}">
                  <a16:creationId xmlns:a16="http://schemas.microsoft.com/office/drawing/2014/main" id="{855F6A0A-C64E-4BEA-8ACC-2CEEFA3CA6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3365" y="3826842"/>
              <a:ext cx="508041" cy="508041"/>
            </a:xfrm>
            <a:prstGeom prst="rect">
              <a:avLst/>
            </a:prstGeom>
          </p:spPr>
        </p:pic>
      </p:grpSp>
      <p:grpSp>
        <p:nvGrpSpPr>
          <p:cNvPr id="163" name="Group 162">
            <a:extLst>
              <a:ext uri="{FF2B5EF4-FFF2-40B4-BE49-F238E27FC236}">
                <a16:creationId xmlns:a16="http://schemas.microsoft.com/office/drawing/2014/main" id="{04054C74-64CC-45AA-BB77-39B8B1AAB33A}"/>
              </a:ext>
            </a:extLst>
          </p:cNvPr>
          <p:cNvGrpSpPr/>
          <p:nvPr/>
        </p:nvGrpSpPr>
        <p:grpSpPr>
          <a:xfrm>
            <a:off x="7709636" y="2941425"/>
            <a:ext cx="1288052" cy="3429000"/>
            <a:chOff x="7425127" y="2941425"/>
            <a:chExt cx="1288052" cy="3429000"/>
          </a:xfrm>
        </p:grpSpPr>
        <p:sp>
          <p:nvSpPr>
            <p:cNvPr id="164" name="Rectangle 163">
              <a:extLst>
                <a:ext uri="{FF2B5EF4-FFF2-40B4-BE49-F238E27FC236}">
                  <a16:creationId xmlns:a16="http://schemas.microsoft.com/office/drawing/2014/main" id="{9777A458-DE6A-4933-92F2-2489EA1075BB}"/>
                </a:ext>
              </a:extLst>
            </p:cNvPr>
            <p:cNvSpPr/>
            <p:nvPr/>
          </p:nvSpPr>
          <p:spPr bwMode="auto">
            <a:xfrm>
              <a:off x="7433725"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DFB4D2C-CEB5-4AAC-82FE-C024A49C3D8B}"/>
                </a:ext>
              </a:extLst>
            </p:cNvPr>
            <p:cNvSpPr/>
            <p:nvPr/>
          </p:nvSpPr>
          <p:spPr bwMode="auto">
            <a:xfrm>
              <a:off x="7433725"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6" name="Rectangle 165">
              <a:extLst>
                <a:ext uri="{FF2B5EF4-FFF2-40B4-BE49-F238E27FC236}">
                  <a16:creationId xmlns:a16="http://schemas.microsoft.com/office/drawing/2014/main" id="{3F63DC0E-027F-4F12-B023-CA1EC3629B46}"/>
                </a:ext>
              </a:extLst>
            </p:cNvPr>
            <p:cNvSpPr/>
            <p:nvPr/>
          </p:nvSpPr>
          <p:spPr bwMode="auto">
            <a:xfrm>
              <a:off x="7434193"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7" name="Rectangle 166">
              <a:extLst>
                <a:ext uri="{FF2B5EF4-FFF2-40B4-BE49-F238E27FC236}">
                  <a16:creationId xmlns:a16="http://schemas.microsoft.com/office/drawing/2014/main" id="{6821A508-FDBF-4CE9-922B-6A79C29807C0}"/>
                </a:ext>
              </a:extLst>
            </p:cNvPr>
            <p:cNvSpPr/>
            <p:nvPr/>
          </p:nvSpPr>
          <p:spPr bwMode="auto">
            <a:xfrm>
              <a:off x="7433725" y="2941425"/>
              <a:ext cx="1278986" cy="685800"/>
            </a:xfrm>
            <a:prstGeom prst="rect">
              <a:avLst/>
            </a:prstGeom>
            <a:solidFill>
              <a:srgbClr val="002050"/>
            </a:solidFill>
            <a:ln w="10795" cap="flat" cmpd="sng" algn="ctr">
              <a:solidFill>
                <a:srgbClr val="002050">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Additional Azure hosts</a:t>
              </a:r>
            </a:p>
          </p:txBody>
        </p:sp>
        <p:pic>
          <p:nvPicPr>
            <p:cNvPr id="168" name="Picture 167">
              <a:extLst>
                <a:ext uri="{FF2B5EF4-FFF2-40B4-BE49-F238E27FC236}">
                  <a16:creationId xmlns:a16="http://schemas.microsoft.com/office/drawing/2014/main" id="{D8A6080D-76F9-433B-A5AE-068D040E717B}"/>
                </a:ext>
              </a:extLst>
            </p:cNvPr>
            <p:cNvPicPr>
              <a:picLocks noChangeAspect="1"/>
            </p:cNvPicPr>
            <p:nvPr/>
          </p:nvPicPr>
          <p:blipFill>
            <a:blip r:embed="rId2"/>
            <a:stretch>
              <a:fillRect/>
            </a:stretch>
          </p:blipFill>
          <p:spPr>
            <a:xfrm>
              <a:off x="7758037" y="4727607"/>
              <a:ext cx="630295" cy="542436"/>
            </a:xfrm>
            <a:prstGeom prst="rect">
              <a:avLst/>
            </a:prstGeom>
          </p:spPr>
        </p:pic>
        <p:sp>
          <p:nvSpPr>
            <p:cNvPr id="169" name="TextBox 168">
              <a:extLst>
                <a:ext uri="{FF2B5EF4-FFF2-40B4-BE49-F238E27FC236}">
                  <a16:creationId xmlns:a16="http://schemas.microsoft.com/office/drawing/2014/main" id="{FCB6091E-11D0-4305-A0AB-3E55751938BA}"/>
                </a:ext>
              </a:extLst>
            </p:cNvPr>
            <p:cNvSpPr txBox="1"/>
            <p:nvPr/>
          </p:nvSpPr>
          <p:spPr>
            <a:xfrm>
              <a:off x="7425127" y="52656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a:t>
              </a:r>
            </a:p>
          </p:txBody>
        </p:sp>
        <p:pic>
          <p:nvPicPr>
            <p:cNvPr id="170" name="Graphic 169">
              <a:extLst>
                <a:ext uri="{FF2B5EF4-FFF2-40B4-BE49-F238E27FC236}">
                  <a16:creationId xmlns:a16="http://schemas.microsoft.com/office/drawing/2014/main" id="{AB226338-EB77-40C3-8383-CD3BD4691C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4584" y="3895808"/>
              <a:ext cx="365760" cy="365760"/>
            </a:xfrm>
            <a:prstGeom prst="rect">
              <a:avLst/>
            </a:prstGeom>
          </p:spPr>
        </p:pic>
        <p:sp>
          <p:nvSpPr>
            <p:cNvPr id="172" name="TextBox 171">
              <a:extLst>
                <a:ext uri="{FF2B5EF4-FFF2-40B4-BE49-F238E27FC236}">
                  <a16:creationId xmlns:a16="http://schemas.microsoft.com/office/drawing/2014/main" id="{1844208C-2821-45E0-A0D0-22E54EE12350}"/>
                </a:ext>
              </a:extLst>
            </p:cNvPr>
            <p:cNvSpPr txBox="1"/>
            <p:nvPr/>
          </p:nvSpPr>
          <p:spPr>
            <a:xfrm>
              <a:off x="7432527" y="4345545"/>
              <a:ext cx="1279512"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AKS, …</a:t>
              </a:r>
            </a:p>
          </p:txBody>
        </p:sp>
        <p:sp>
          <p:nvSpPr>
            <p:cNvPr id="173" name="Rectangle 172">
              <a:extLst>
                <a:ext uri="{FF2B5EF4-FFF2-40B4-BE49-F238E27FC236}">
                  <a16:creationId xmlns:a16="http://schemas.microsoft.com/office/drawing/2014/main" id="{B7DFD84F-0C76-4726-A6B6-6165673D4F3F}"/>
                </a:ext>
              </a:extLst>
            </p:cNvPr>
            <p:cNvSpPr/>
            <p:nvPr/>
          </p:nvSpPr>
          <p:spPr bwMode="auto">
            <a:xfrm>
              <a:off x="8118323" y="3901314"/>
              <a:ext cx="365760" cy="365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Segoe UI"/>
                  <a:ea typeface="+mn-ea"/>
                  <a:cs typeface="+mn-cs"/>
                </a:rPr>
                <a:t>●●●</a:t>
              </a:r>
            </a:p>
          </p:txBody>
        </p:sp>
        <p:pic>
          <p:nvPicPr>
            <p:cNvPr id="174" name="Graphic 173">
              <a:extLst>
                <a:ext uri="{FF2B5EF4-FFF2-40B4-BE49-F238E27FC236}">
                  <a16:creationId xmlns:a16="http://schemas.microsoft.com/office/drawing/2014/main" id="{94B8A20C-AC91-456A-9857-73B73DFFA2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175" name="TextBox 174">
              <a:extLst>
                <a:ext uri="{FF2B5EF4-FFF2-40B4-BE49-F238E27FC236}">
                  <a16:creationId xmlns:a16="http://schemas.microsoft.com/office/drawing/2014/main" id="{1F0D1814-6FC0-4E9F-BABA-BFD36248AFC4}"/>
                </a:ext>
              </a:extLst>
            </p:cNvPr>
            <p:cNvSpPr txBox="1"/>
            <p:nvPr/>
          </p:nvSpPr>
          <p:spPr>
            <a:xfrm>
              <a:off x="7429401" y="6186650"/>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Linux</a:t>
              </a:r>
            </a:p>
          </p:txBody>
        </p:sp>
      </p:grpSp>
      <p:grpSp>
        <p:nvGrpSpPr>
          <p:cNvPr id="176" name="Group 175">
            <a:extLst>
              <a:ext uri="{FF2B5EF4-FFF2-40B4-BE49-F238E27FC236}">
                <a16:creationId xmlns:a16="http://schemas.microsoft.com/office/drawing/2014/main" id="{502AC632-FBED-442C-9DFA-6F6DECA3886C}"/>
              </a:ext>
            </a:extLst>
          </p:cNvPr>
          <p:cNvGrpSpPr/>
          <p:nvPr/>
        </p:nvGrpSpPr>
        <p:grpSpPr>
          <a:xfrm>
            <a:off x="9084235" y="2941425"/>
            <a:ext cx="1287405" cy="3429000"/>
            <a:chOff x="8799726" y="2941425"/>
            <a:chExt cx="1287405" cy="3429000"/>
          </a:xfrm>
        </p:grpSpPr>
        <p:sp>
          <p:nvSpPr>
            <p:cNvPr id="177" name="Rectangle 176">
              <a:extLst>
                <a:ext uri="{FF2B5EF4-FFF2-40B4-BE49-F238E27FC236}">
                  <a16:creationId xmlns:a16="http://schemas.microsoft.com/office/drawing/2014/main" id="{6682C8FB-205C-4883-808D-D72917D660F0}"/>
                </a:ext>
              </a:extLst>
            </p:cNvPr>
            <p:cNvSpPr/>
            <p:nvPr/>
          </p:nvSpPr>
          <p:spPr bwMode="auto">
            <a:xfrm>
              <a:off x="8804573"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Rectangle 177">
              <a:extLst>
                <a:ext uri="{FF2B5EF4-FFF2-40B4-BE49-F238E27FC236}">
                  <a16:creationId xmlns:a16="http://schemas.microsoft.com/office/drawing/2014/main" id="{FFD8F178-5B08-4DAD-A129-1FE215281010}"/>
                </a:ext>
              </a:extLst>
            </p:cNvPr>
            <p:cNvSpPr/>
            <p:nvPr/>
          </p:nvSpPr>
          <p:spPr bwMode="auto">
            <a:xfrm>
              <a:off x="8804573"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Rectangle 178">
              <a:extLst>
                <a:ext uri="{FF2B5EF4-FFF2-40B4-BE49-F238E27FC236}">
                  <a16:creationId xmlns:a16="http://schemas.microsoft.com/office/drawing/2014/main" id="{38F13F08-8346-483A-BE2E-A65584784AD7}"/>
                </a:ext>
              </a:extLst>
            </p:cNvPr>
            <p:cNvSpPr/>
            <p:nvPr/>
          </p:nvSpPr>
          <p:spPr bwMode="auto">
            <a:xfrm>
              <a:off x="8805041"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Rectangle 179">
              <a:extLst>
                <a:ext uri="{FF2B5EF4-FFF2-40B4-BE49-F238E27FC236}">
                  <a16:creationId xmlns:a16="http://schemas.microsoft.com/office/drawing/2014/main" id="{35E9166C-7070-46B5-A803-12855564074D}"/>
                </a:ext>
              </a:extLst>
            </p:cNvPr>
            <p:cNvSpPr/>
            <p:nvPr/>
          </p:nvSpPr>
          <p:spPr bwMode="auto">
            <a:xfrm>
              <a:off x="8804573" y="2941425"/>
              <a:ext cx="1278986" cy="685800"/>
            </a:xfrm>
            <a:prstGeom prst="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Non-Azure hosts</a:t>
              </a:r>
            </a:p>
          </p:txBody>
        </p:sp>
        <p:pic>
          <p:nvPicPr>
            <p:cNvPr id="181" name="Picture 180">
              <a:extLst>
                <a:ext uri="{FF2B5EF4-FFF2-40B4-BE49-F238E27FC236}">
                  <a16:creationId xmlns:a16="http://schemas.microsoft.com/office/drawing/2014/main" id="{0A48A42D-01B5-4236-BF79-78AF2B6BB097}"/>
                </a:ext>
              </a:extLst>
            </p:cNvPr>
            <p:cNvPicPr>
              <a:picLocks noChangeAspect="1"/>
            </p:cNvPicPr>
            <p:nvPr/>
          </p:nvPicPr>
          <p:blipFill>
            <a:blip r:embed="rId2"/>
            <a:stretch>
              <a:fillRect/>
            </a:stretch>
          </p:blipFill>
          <p:spPr>
            <a:xfrm>
              <a:off x="9128885" y="4727607"/>
              <a:ext cx="630295" cy="542436"/>
            </a:xfrm>
            <a:prstGeom prst="rect">
              <a:avLst/>
            </a:prstGeom>
          </p:spPr>
        </p:pic>
        <p:sp>
          <p:nvSpPr>
            <p:cNvPr id="182" name="TextBox 181">
              <a:extLst>
                <a:ext uri="{FF2B5EF4-FFF2-40B4-BE49-F238E27FC236}">
                  <a16:creationId xmlns:a16="http://schemas.microsoft.com/office/drawing/2014/main" id="{23F33440-4269-4413-A566-C39407451126}"/>
                </a:ext>
              </a:extLst>
            </p:cNvPr>
            <p:cNvSpPr txBox="1"/>
            <p:nvPr/>
          </p:nvSpPr>
          <p:spPr>
            <a:xfrm>
              <a:off x="8803383" y="5262241"/>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a:t>
              </a:r>
            </a:p>
          </p:txBody>
        </p:sp>
        <p:pic>
          <p:nvPicPr>
            <p:cNvPr id="183" name="Graphic 182">
              <a:extLst>
                <a:ext uri="{FF2B5EF4-FFF2-40B4-BE49-F238E27FC236}">
                  <a16:creationId xmlns:a16="http://schemas.microsoft.com/office/drawing/2014/main" id="{9D48EBEC-0EE7-4CD1-863C-2C523750B3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184" name="TextBox 183">
              <a:extLst>
                <a:ext uri="{FF2B5EF4-FFF2-40B4-BE49-F238E27FC236}">
                  <a16:creationId xmlns:a16="http://schemas.microsoft.com/office/drawing/2014/main" id="{102C3833-1524-4FC6-B260-0E69DD2939B3}"/>
                </a:ext>
              </a:extLst>
            </p:cNvPr>
            <p:cNvSpPr txBox="1"/>
            <p:nvPr/>
          </p:nvSpPr>
          <p:spPr>
            <a:xfrm>
              <a:off x="8800261" y="6185758"/>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Linux</a:t>
              </a:r>
            </a:p>
          </p:txBody>
        </p:sp>
        <p:pic>
          <p:nvPicPr>
            <p:cNvPr id="185" name="Picture 184" descr="A close up of a logo&#10;&#10;Description generated with very high confidence">
              <a:extLst>
                <a:ext uri="{FF2B5EF4-FFF2-40B4-BE49-F238E27FC236}">
                  <a16:creationId xmlns:a16="http://schemas.microsoft.com/office/drawing/2014/main" id="{A637A1C6-4772-413A-8A18-095F5B804AF6}"/>
                </a:ext>
              </a:extLst>
            </p:cNvPr>
            <p:cNvPicPr>
              <a:picLocks noChangeAspect="1"/>
            </p:cNvPicPr>
            <p:nvPr/>
          </p:nvPicPr>
          <p:blipFill>
            <a:blip r:embed="rId15"/>
            <a:stretch>
              <a:fillRect/>
            </a:stretch>
          </p:blipFill>
          <p:spPr>
            <a:xfrm>
              <a:off x="8848137" y="3893731"/>
              <a:ext cx="365760" cy="354890"/>
            </a:xfrm>
            <a:prstGeom prst="rect">
              <a:avLst/>
            </a:prstGeom>
          </p:spPr>
        </p:pic>
        <p:sp>
          <p:nvSpPr>
            <p:cNvPr id="186" name="Rectangle 185">
              <a:extLst>
                <a:ext uri="{FF2B5EF4-FFF2-40B4-BE49-F238E27FC236}">
                  <a16:creationId xmlns:a16="http://schemas.microsoft.com/office/drawing/2014/main" id="{946025B0-0000-435E-8FFD-47B21FC06053}"/>
                </a:ext>
              </a:extLst>
            </p:cNvPr>
            <p:cNvSpPr/>
            <p:nvPr/>
          </p:nvSpPr>
          <p:spPr bwMode="auto">
            <a:xfrm>
              <a:off x="9666785" y="3901314"/>
              <a:ext cx="365760" cy="365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Segoe UI"/>
                  <a:ea typeface="+mn-ea"/>
                  <a:cs typeface="+mn-cs"/>
                </a:rPr>
                <a:t>●●●</a:t>
              </a:r>
            </a:p>
          </p:txBody>
        </p:sp>
        <p:sp>
          <p:nvSpPr>
            <p:cNvPr id="187" name="TextBox 186">
              <a:extLst>
                <a:ext uri="{FF2B5EF4-FFF2-40B4-BE49-F238E27FC236}">
                  <a16:creationId xmlns:a16="http://schemas.microsoft.com/office/drawing/2014/main" id="{549357AC-1E72-42B3-903A-96AD9867D90E}"/>
                </a:ext>
              </a:extLst>
            </p:cNvPr>
            <p:cNvSpPr txBox="1"/>
            <p:nvPr/>
          </p:nvSpPr>
          <p:spPr>
            <a:xfrm>
              <a:off x="8799726" y="4349855"/>
              <a:ext cx="1287405"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K8s, raw VMs, &amp; more</a:t>
              </a:r>
            </a:p>
          </p:txBody>
        </p:sp>
        <p:pic>
          <p:nvPicPr>
            <p:cNvPr id="188" name="Graphic 187">
              <a:extLst>
                <a:ext uri="{FF2B5EF4-FFF2-40B4-BE49-F238E27FC236}">
                  <a16:creationId xmlns:a16="http://schemas.microsoft.com/office/drawing/2014/main" id="{9B687A6A-513E-4296-9CAB-70DE5F70DB4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30788" t="25888" r="28207" b="21307"/>
            <a:stretch/>
          </p:blipFill>
          <p:spPr>
            <a:xfrm>
              <a:off x="9257461" y="3896707"/>
              <a:ext cx="365760" cy="363963"/>
            </a:xfrm>
            <a:prstGeom prst="rect">
              <a:avLst/>
            </a:prstGeom>
          </p:spPr>
        </p:pic>
      </p:grpSp>
      <p:sp>
        <p:nvSpPr>
          <p:cNvPr id="189" name="Rectangle 188">
            <a:extLst>
              <a:ext uri="{FF2B5EF4-FFF2-40B4-BE49-F238E27FC236}">
                <a16:creationId xmlns:a16="http://schemas.microsoft.com/office/drawing/2014/main" id="{F112AAE6-01AB-4953-A37E-DD26D09F4A4E}"/>
              </a:ext>
            </a:extLst>
          </p:cNvPr>
          <p:cNvSpPr/>
          <p:nvPr/>
        </p:nvSpPr>
        <p:spPr bwMode="auto">
          <a:xfrm>
            <a:off x="872486" y="2575093"/>
            <a:ext cx="1280160" cy="262052"/>
          </a:xfrm>
          <a:prstGeom prst="rect">
            <a:avLst/>
          </a:prstGeom>
          <a:solidFill>
            <a:srgbClr val="5C2D91"/>
          </a:solidFill>
          <a:ln w="10795" cap="flat" cmpd="sng" algn="ctr">
            <a:solidFill>
              <a:srgbClr val="32145A"/>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Development</a:t>
            </a:r>
          </a:p>
        </p:txBody>
      </p:sp>
      <p:sp>
        <p:nvSpPr>
          <p:cNvPr id="190" name="Rectangle 189">
            <a:extLst>
              <a:ext uri="{FF2B5EF4-FFF2-40B4-BE49-F238E27FC236}">
                <a16:creationId xmlns:a16="http://schemas.microsoft.com/office/drawing/2014/main" id="{BF5DB179-1C86-4163-A39C-1AA08A5089AA}"/>
              </a:ext>
            </a:extLst>
          </p:cNvPr>
          <p:cNvSpPr/>
          <p:nvPr/>
        </p:nvSpPr>
        <p:spPr bwMode="auto">
          <a:xfrm>
            <a:off x="2243691" y="2576616"/>
            <a:ext cx="9507484" cy="260529"/>
          </a:xfrm>
          <a:prstGeom prst="rect">
            <a:avLst/>
          </a:prstGeom>
          <a:solidFill>
            <a:srgbClr val="0078D4"/>
          </a:solidFill>
          <a:ln w="10795" cap="flat" cmpd="sng" algn="ctr">
            <a:solidFill>
              <a:srgbClr val="0078D4">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Hosting</a:t>
            </a:r>
          </a:p>
        </p:txBody>
      </p:sp>
      <p:grpSp>
        <p:nvGrpSpPr>
          <p:cNvPr id="191" name="Group 190">
            <a:extLst>
              <a:ext uri="{FF2B5EF4-FFF2-40B4-BE49-F238E27FC236}">
                <a16:creationId xmlns:a16="http://schemas.microsoft.com/office/drawing/2014/main" id="{4F9418F7-48AE-40AF-A794-88EF42D67AE0}"/>
              </a:ext>
            </a:extLst>
          </p:cNvPr>
          <p:cNvGrpSpPr/>
          <p:nvPr/>
        </p:nvGrpSpPr>
        <p:grpSpPr>
          <a:xfrm>
            <a:off x="6343283" y="2941425"/>
            <a:ext cx="1280866" cy="3429000"/>
            <a:chOff x="6058774" y="2941425"/>
            <a:chExt cx="1280866" cy="3429000"/>
          </a:xfrm>
        </p:grpSpPr>
        <p:sp>
          <p:nvSpPr>
            <p:cNvPr id="192" name="Rectangle 191">
              <a:extLst>
                <a:ext uri="{FF2B5EF4-FFF2-40B4-BE49-F238E27FC236}">
                  <a16:creationId xmlns:a16="http://schemas.microsoft.com/office/drawing/2014/main" id="{DA254FA6-0892-48D2-A2C8-16591BE732D0}"/>
                </a:ext>
              </a:extLst>
            </p:cNvPr>
            <p:cNvSpPr/>
            <p:nvPr/>
          </p:nvSpPr>
          <p:spPr bwMode="auto">
            <a:xfrm>
              <a:off x="6059981"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Rectangle 192">
              <a:extLst>
                <a:ext uri="{FF2B5EF4-FFF2-40B4-BE49-F238E27FC236}">
                  <a16:creationId xmlns:a16="http://schemas.microsoft.com/office/drawing/2014/main" id="{9D1DAC12-28E7-44E0-80E5-A120C5F4C3FB}"/>
                </a:ext>
              </a:extLst>
            </p:cNvPr>
            <p:cNvSpPr/>
            <p:nvPr/>
          </p:nvSpPr>
          <p:spPr bwMode="auto">
            <a:xfrm>
              <a:off x="6059981"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Rectangle 193">
              <a:extLst>
                <a:ext uri="{FF2B5EF4-FFF2-40B4-BE49-F238E27FC236}">
                  <a16:creationId xmlns:a16="http://schemas.microsoft.com/office/drawing/2014/main" id="{79DDA2F4-7E7D-4858-830A-0988BC801DA5}"/>
                </a:ext>
              </a:extLst>
            </p:cNvPr>
            <p:cNvSpPr/>
            <p:nvPr/>
          </p:nvSpPr>
          <p:spPr bwMode="auto">
            <a:xfrm>
              <a:off x="6060449"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22EBFB90-69C8-4407-9D8A-D26E5CEC6907}"/>
                </a:ext>
              </a:extLst>
            </p:cNvPr>
            <p:cNvSpPr/>
            <p:nvPr/>
          </p:nvSpPr>
          <p:spPr bwMode="auto">
            <a:xfrm>
              <a:off x="6059981" y="2941425"/>
              <a:ext cx="1278986" cy="685800"/>
            </a:xfrm>
            <a:prstGeom prst="rect">
              <a:avLst/>
            </a:prstGeom>
            <a:solidFill>
              <a:srgbClr val="002050"/>
            </a:solidFill>
            <a:ln w="10795" cap="flat" cmpd="sng" algn="ctr">
              <a:solidFill>
                <a:srgbClr val="002050">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IoT devices</a:t>
              </a:r>
            </a:p>
          </p:txBody>
        </p:sp>
        <p:pic>
          <p:nvPicPr>
            <p:cNvPr id="196" name="Picture 195">
              <a:extLst>
                <a:ext uri="{FF2B5EF4-FFF2-40B4-BE49-F238E27FC236}">
                  <a16:creationId xmlns:a16="http://schemas.microsoft.com/office/drawing/2014/main" id="{885786E5-4994-4688-A2C5-98C8D29A4D94}"/>
                </a:ext>
              </a:extLst>
            </p:cNvPr>
            <p:cNvPicPr>
              <a:picLocks noChangeAspect="1"/>
            </p:cNvPicPr>
            <p:nvPr/>
          </p:nvPicPr>
          <p:blipFill>
            <a:blip r:embed="rId2"/>
            <a:stretch>
              <a:fillRect/>
            </a:stretch>
          </p:blipFill>
          <p:spPr>
            <a:xfrm>
              <a:off x="6384293" y="4727607"/>
              <a:ext cx="630295" cy="542436"/>
            </a:xfrm>
            <a:prstGeom prst="rect">
              <a:avLst/>
            </a:prstGeom>
          </p:spPr>
        </p:pic>
        <p:sp>
          <p:nvSpPr>
            <p:cNvPr id="197" name="TextBox 196">
              <a:extLst>
                <a:ext uri="{FF2B5EF4-FFF2-40B4-BE49-F238E27FC236}">
                  <a16:creationId xmlns:a16="http://schemas.microsoft.com/office/drawing/2014/main" id="{29A7639A-755C-4EA9-89D1-A699EE94F56A}"/>
                </a:ext>
              </a:extLst>
            </p:cNvPr>
            <p:cNvSpPr txBox="1"/>
            <p:nvPr/>
          </p:nvSpPr>
          <p:spPr>
            <a:xfrm>
              <a:off x="6059480" y="5268998"/>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a:t>
              </a:r>
            </a:p>
          </p:txBody>
        </p:sp>
        <p:pic>
          <p:nvPicPr>
            <p:cNvPr id="198" name="Graphic 197">
              <a:extLst>
                <a:ext uri="{FF2B5EF4-FFF2-40B4-BE49-F238E27FC236}">
                  <a16:creationId xmlns:a16="http://schemas.microsoft.com/office/drawing/2014/main" id="{BB0FCD77-727F-48FE-8AAE-F2A0CE5DB3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199" name="Graphic 198">
              <a:extLst>
                <a:ext uri="{FF2B5EF4-FFF2-40B4-BE49-F238E27FC236}">
                  <a16:creationId xmlns:a16="http://schemas.microsoft.com/office/drawing/2014/main" id="{B8629B31-7BA6-455F-A4C9-A07200A0DF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47135" y="3801824"/>
              <a:ext cx="504609" cy="538705"/>
            </a:xfrm>
            <a:prstGeom prst="rect">
              <a:avLst/>
            </a:prstGeom>
          </p:spPr>
        </p:pic>
        <p:sp>
          <p:nvSpPr>
            <p:cNvPr id="200" name="TextBox 199">
              <a:extLst>
                <a:ext uri="{FF2B5EF4-FFF2-40B4-BE49-F238E27FC236}">
                  <a16:creationId xmlns:a16="http://schemas.microsoft.com/office/drawing/2014/main" id="{50BDFABF-4DE1-4FD4-8D7D-CB40BD85655E}"/>
                </a:ext>
              </a:extLst>
            </p:cNvPr>
            <p:cNvSpPr txBox="1"/>
            <p:nvPr/>
          </p:nvSpPr>
          <p:spPr>
            <a:xfrm>
              <a:off x="6059414" y="4348354"/>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IoT Edge</a:t>
              </a:r>
            </a:p>
          </p:txBody>
        </p:sp>
        <p:sp>
          <p:nvSpPr>
            <p:cNvPr id="201" name="TextBox 200">
              <a:extLst>
                <a:ext uri="{FF2B5EF4-FFF2-40B4-BE49-F238E27FC236}">
                  <a16:creationId xmlns:a16="http://schemas.microsoft.com/office/drawing/2014/main" id="{035170A5-92DD-44A7-AD57-78979762BE5B}"/>
                </a:ext>
              </a:extLst>
            </p:cNvPr>
            <p:cNvSpPr txBox="1"/>
            <p:nvPr/>
          </p:nvSpPr>
          <p:spPr>
            <a:xfrm>
              <a:off x="6058774" y="6183330"/>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Linux</a:t>
              </a:r>
            </a:p>
          </p:txBody>
        </p:sp>
      </p:grpSp>
      <p:grpSp>
        <p:nvGrpSpPr>
          <p:cNvPr id="202" name="Group 201">
            <a:extLst>
              <a:ext uri="{FF2B5EF4-FFF2-40B4-BE49-F238E27FC236}">
                <a16:creationId xmlns:a16="http://schemas.microsoft.com/office/drawing/2014/main" id="{A1CED409-2985-4611-B1D3-AF54B676D159}"/>
              </a:ext>
            </a:extLst>
          </p:cNvPr>
          <p:cNvGrpSpPr/>
          <p:nvPr/>
        </p:nvGrpSpPr>
        <p:grpSpPr>
          <a:xfrm>
            <a:off x="868518" y="2940881"/>
            <a:ext cx="1284853" cy="3429544"/>
            <a:chOff x="1953145" y="2940881"/>
            <a:chExt cx="1284853" cy="3429544"/>
          </a:xfrm>
        </p:grpSpPr>
        <p:sp>
          <p:nvSpPr>
            <p:cNvPr id="203" name="Rectangle 202">
              <a:extLst>
                <a:ext uri="{FF2B5EF4-FFF2-40B4-BE49-F238E27FC236}">
                  <a16:creationId xmlns:a16="http://schemas.microsoft.com/office/drawing/2014/main" id="{00E49862-E223-4BCD-B392-14969E2D9852}"/>
                </a:ext>
              </a:extLst>
            </p:cNvPr>
            <p:cNvSpPr/>
            <p:nvPr/>
          </p:nvSpPr>
          <p:spPr bwMode="auto">
            <a:xfrm>
              <a:off x="1958544"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4" name="Rectangle 203">
              <a:extLst>
                <a:ext uri="{FF2B5EF4-FFF2-40B4-BE49-F238E27FC236}">
                  <a16:creationId xmlns:a16="http://schemas.microsoft.com/office/drawing/2014/main" id="{A6B92189-5446-4494-85EF-58EA1FDA749E}"/>
                </a:ext>
              </a:extLst>
            </p:cNvPr>
            <p:cNvSpPr/>
            <p:nvPr/>
          </p:nvSpPr>
          <p:spPr bwMode="auto">
            <a:xfrm>
              <a:off x="1958544"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5" name="Rectangle 204">
              <a:extLst>
                <a:ext uri="{FF2B5EF4-FFF2-40B4-BE49-F238E27FC236}">
                  <a16:creationId xmlns:a16="http://schemas.microsoft.com/office/drawing/2014/main" id="{4B6037AD-BFBD-4800-9771-1688AE558837}"/>
                </a:ext>
              </a:extLst>
            </p:cNvPr>
            <p:cNvSpPr/>
            <p:nvPr/>
          </p:nvSpPr>
          <p:spPr bwMode="auto">
            <a:xfrm>
              <a:off x="1959012"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Rectangle 205">
              <a:extLst>
                <a:ext uri="{FF2B5EF4-FFF2-40B4-BE49-F238E27FC236}">
                  <a16:creationId xmlns:a16="http://schemas.microsoft.com/office/drawing/2014/main" id="{62E29E75-161B-49F3-8178-A976E489B184}"/>
                </a:ext>
              </a:extLst>
            </p:cNvPr>
            <p:cNvSpPr/>
            <p:nvPr/>
          </p:nvSpPr>
          <p:spPr bwMode="auto">
            <a:xfrm>
              <a:off x="1958544" y="2940881"/>
              <a:ext cx="1278986" cy="686344"/>
            </a:xfrm>
            <a:prstGeom prst="rect">
              <a:avLst/>
            </a:prstGeom>
            <a:solidFill>
              <a:srgbClr val="5C2D91"/>
            </a:solidFill>
            <a:ln w="10795" cap="flat" cmpd="sng" algn="ctr">
              <a:solidFill>
                <a:srgbClr val="32145A"/>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Local dev machine</a:t>
              </a:r>
            </a:p>
          </p:txBody>
        </p:sp>
        <p:pic>
          <p:nvPicPr>
            <p:cNvPr id="207" name="Graphic 206">
              <a:extLst>
                <a:ext uri="{FF2B5EF4-FFF2-40B4-BE49-F238E27FC236}">
                  <a16:creationId xmlns:a16="http://schemas.microsoft.com/office/drawing/2014/main" id="{22BE4E6C-6D18-4EA6-854E-57C4879CE5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208" name="Picture 207">
              <a:extLst>
                <a:ext uri="{FF2B5EF4-FFF2-40B4-BE49-F238E27FC236}">
                  <a16:creationId xmlns:a16="http://schemas.microsoft.com/office/drawing/2014/main" id="{DBF40A2D-29C0-46BE-922D-DD063A8C85BF}"/>
                </a:ext>
              </a:extLst>
            </p:cNvPr>
            <p:cNvPicPr>
              <a:picLocks noChangeAspect="1"/>
            </p:cNvPicPr>
            <p:nvPr/>
          </p:nvPicPr>
          <p:blipFill>
            <a:blip r:embed="rId2"/>
            <a:stretch>
              <a:fillRect/>
            </a:stretch>
          </p:blipFill>
          <p:spPr>
            <a:xfrm>
              <a:off x="2607218" y="4727607"/>
              <a:ext cx="630295" cy="542436"/>
            </a:xfrm>
            <a:prstGeom prst="rect">
              <a:avLst/>
            </a:prstGeom>
          </p:spPr>
        </p:pic>
        <p:sp>
          <p:nvSpPr>
            <p:cNvPr id="209" name="TextBox 208">
              <a:extLst>
                <a:ext uri="{FF2B5EF4-FFF2-40B4-BE49-F238E27FC236}">
                  <a16:creationId xmlns:a16="http://schemas.microsoft.com/office/drawing/2014/main" id="{26D2CEA7-7BCA-4090-933B-701E62E4F2D3}"/>
                </a:ext>
              </a:extLst>
            </p:cNvPr>
            <p:cNvSpPr txBox="1"/>
            <p:nvPr/>
          </p:nvSpPr>
          <p:spPr>
            <a:xfrm>
              <a:off x="1955663" y="5268998"/>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Code or container</a:t>
              </a:r>
            </a:p>
          </p:txBody>
        </p:sp>
        <p:pic>
          <p:nvPicPr>
            <p:cNvPr id="210" name="Graphic 209">
              <a:extLst>
                <a:ext uri="{FF2B5EF4-FFF2-40B4-BE49-F238E27FC236}">
                  <a16:creationId xmlns:a16="http://schemas.microsoft.com/office/drawing/2014/main" id="{48457EB3-B2E9-42A1-82AC-1158E83E15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557" y="3651121"/>
              <a:ext cx="274320" cy="274320"/>
            </a:xfrm>
            <a:prstGeom prst="rect">
              <a:avLst/>
            </a:prstGeom>
          </p:spPr>
        </p:pic>
        <p:sp>
          <p:nvSpPr>
            <p:cNvPr id="211" name="TextBox 210">
              <a:extLst>
                <a:ext uri="{FF2B5EF4-FFF2-40B4-BE49-F238E27FC236}">
                  <a16:creationId xmlns:a16="http://schemas.microsoft.com/office/drawing/2014/main" id="{40B36BCB-046C-4B9C-9679-67D648144AC8}"/>
                </a:ext>
              </a:extLst>
            </p:cNvPr>
            <p:cNvSpPr txBox="1"/>
            <p:nvPr/>
          </p:nvSpPr>
          <p:spPr>
            <a:xfrm>
              <a:off x="1953145" y="4348354"/>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Core Tools + favorite editor</a:t>
              </a:r>
            </a:p>
          </p:txBody>
        </p:sp>
        <p:pic>
          <p:nvPicPr>
            <p:cNvPr id="212" name="Graphic 211">
              <a:extLst>
                <a:ext uri="{FF2B5EF4-FFF2-40B4-BE49-F238E27FC236}">
                  <a16:creationId xmlns:a16="http://schemas.microsoft.com/office/drawing/2014/main" id="{4F0B17A5-F9D7-43CA-8110-82F6ED9F3D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213" name="Graphic 212">
              <a:extLst>
                <a:ext uri="{FF2B5EF4-FFF2-40B4-BE49-F238E27FC236}">
                  <a16:creationId xmlns:a16="http://schemas.microsoft.com/office/drawing/2014/main" id="{883C266E-76FB-42B9-AF21-6E8AA4FAB1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23837" y="5870065"/>
              <a:ext cx="365760" cy="86319"/>
            </a:xfrm>
            <a:prstGeom prst="rect">
              <a:avLst/>
            </a:prstGeom>
          </p:spPr>
        </p:pic>
        <p:pic>
          <p:nvPicPr>
            <p:cNvPr id="214" name="Graphic 213">
              <a:extLst>
                <a:ext uri="{FF2B5EF4-FFF2-40B4-BE49-F238E27FC236}">
                  <a16:creationId xmlns:a16="http://schemas.microsoft.com/office/drawing/2014/main" id="{2AD92F2A-D4E3-459D-884C-50AD3B7E57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215" name="TextBox 214">
              <a:extLst>
                <a:ext uri="{FF2B5EF4-FFF2-40B4-BE49-F238E27FC236}">
                  <a16:creationId xmlns:a16="http://schemas.microsoft.com/office/drawing/2014/main" id="{B40AD429-BD5E-469C-AB5E-A165E4538806}"/>
                </a:ext>
              </a:extLst>
            </p:cNvPr>
            <p:cNvSpPr txBox="1"/>
            <p:nvPr/>
          </p:nvSpPr>
          <p:spPr>
            <a:xfrm>
              <a:off x="1953145" y="6176832"/>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macOS, or Linux</a:t>
              </a:r>
            </a:p>
          </p:txBody>
        </p:sp>
        <p:pic>
          <p:nvPicPr>
            <p:cNvPr id="216" name="Graphic 215">
              <a:extLst>
                <a:ext uri="{FF2B5EF4-FFF2-40B4-BE49-F238E27FC236}">
                  <a16:creationId xmlns:a16="http://schemas.microsoft.com/office/drawing/2014/main" id="{18297A61-3041-406C-A505-6B5129165DE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50443" y="4066412"/>
              <a:ext cx="274320" cy="268833"/>
            </a:xfrm>
            <a:prstGeom prst="rect">
              <a:avLst/>
            </a:prstGeom>
          </p:spPr>
        </p:pic>
        <p:pic>
          <p:nvPicPr>
            <p:cNvPr id="217" name="Graphic 216">
              <a:extLst>
                <a:ext uri="{FF2B5EF4-FFF2-40B4-BE49-F238E27FC236}">
                  <a16:creationId xmlns:a16="http://schemas.microsoft.com/office/drawing/2014/main" id="{C901F693-9701-4F7C-A9AC-F3BF4E36C5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37276" y="4052180"/>
              <a:ext cx="274320" cy="279919"/>
            </a:xfrm>
            <a:prstGeom prst="rect">
              <a:avLst/>
            </a:prstGeom>
          </p:spPr>
        </p:pic>
        <p:sp>
          <p:nvSpPr>
            <p:cNvPr id="218" name="Rectangle 217">
              <a:extLst>
                <a:ext uri="{FF2B5EF4-FFF2-40B4-BE49-F238E27FC236}">
                  <a16:creationId xmlns:a16="http://schemas.microsoft.com/office/drawing/2014/main" id="{85B47D8F-475C-4854-9F71-88F4D8E0A906}"/>
                </a:ext>
              </a:extLst>
            </p:cNvPr>
            <p:cNvSpPr/>
            <p:nvPr/>
          </p:nvSpPr>
          <p:spPr bwMode="auto">
            <a:xfrm>
              <a:off x="2891484" y="4057779"/>
              <a:ext cx="274320" cy="27432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Segoe UI"/>
                  <a:ea typeface="+mn-ea"/>
                  <a:cs typeface="+mn-cs"/>
                </a:rPr>
                <a:t>●●●</a:t>
              </a:r>
            </a:p>
          </p:txBody>
        </p:sp>
        <p:sp>
          <p:nvSpPr>
            <p:cNvPr id="219" name="Rectangle 218">
              <a:extLst>
                <a:ext uri="{FF2B5EF4-FFF2-40B4-BE49-F238E27FC236}">
                  <a16:creationId xmlns:a16="http://schemas.microsoft.com/office/drawing/2014/main" id="{03A87F55-A0F5-4D6A-A0BF-C08A7FAD9548}"/>
                </a:ext>
              </a:extLst>
            </p:cNvPr>
            <p:cNvSpPr/>
            <p:nvPr/>
          </p:nvSpPr>
          <p:spPr bwMode="auto">
            <a:xfrm>
              <a:off x="2449696" y="3925441"/>
              <a:ext cx="274320" cy="14097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Segoe UI"/>
                  <a:ea typeface="+mn-ea"/>
                  <a:cs typeface="+mn-cs"/>
                </a:rPr>
                <a:t>+</a:t>
              </a:r>
            </a:p>
          </p:txBody>
        </p:sp>
      </p:grpSp>
      <p:grpSp>
        <p:nvGrpSpPr>
          <p:cNvPr id="220" name="Group 219">
            <a:extLst>
              <a:ext uri="{FF2B5EF4-FFF2-40B4-BE49-F238E27FC236}">
                <a16:creationId xmlns:a16="http://schemas.microsoft.com/office/drawing/2014/main" id="{3ACEFB0B-C9C0-43F8-AE91-F540169FD79A}"/>
              </a:ext>
            </a:extLst>
          </p:cNvPr>
          <p:cNvGrpSpPr/>
          <p:nvPr/>
        </p:nvGrpSpPr>
        <p:grpSpPr>
          <a:xfrm>
            <a:off x="873660" y="1434370"/>
            <a:ext cx="3360732" cy="407805"/>
            <a:chOff x="3703586" y="6510650"/>
            <a:chExt cx="3360732" cy="407805"/>
          </a:xfrm>
        </p:grpSpPr>
        <p:sp>
          <p:nvSpPr>
            <p:cNvPr id="221" name="Rectangle 220">
              <a:extLst>
                <a:ext uri="{FF2B5EF4-FFF2-40B4-BE49-F238E27FC236}">
                  <a16:creationId xmlns:a16="http://schemas.microsoft.com/office/drawing/2014/main" id="{86908543-0B29-40DA-BF0C-7C6FCC4314F9}"/>
                </a:ext>
              </a:extLst>
            </p:cNvPr>
            <p:cNvSpPr/>
            <p:nvPr/>
          </p:nvSpPr>
          <p:spPr>
            <a:xfrm>
              <a:off x="4063175" y="6510651"/>
              <a:ext cx="3001143" cy="40780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a:ea typeface="+mn-ea"/>
                  <a:cs typeface="+mn-cs"/>
                </a:rPr>
                <a:t>https://github.com/azure/azure-functions-host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ea typeface="+mn-ea"/>
                  <a:cs typeface="+mn-cs"/>
                </a:rPr>
                <a:t>(+other repos)</a:t>
              </a:r>
            </a:p>
          </p:txBody>
        </p:sp>
        <p:pic>
          <p:nvPicPr>
            <p:cNvPr id="222" name="Graphic 221">
              <a:extLst>
                <a:ext uri="{FF2B5EF4-FFF2-40B4-BE49-F238E27FC236}">
                  <a16:creationId xmlns:a16="http://schemas.microsoft.com/office/drawing/2014/main" id="{C0914506-3546-48EB-8753-FA0715A9F6F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03586" y="6510650"/>
              <a:ext cx="365760" cy="365760"/>
            </a:xfrm>
            <a:prstGeom prst="rect">
              <a:avLst/>
            </a:prstGeom>
          </p:spPr>
        </p:pic>
      </p:grpSp>
      <p:sp>
        <p:nvSpPr>
          <p:cNvPr id="223" name="Rectangle 222">
            <a:extLst>
              <a:ext uri="{FF2B5EF4-FFF2-40B4-BE49-F238E27FC236}">
                <a16:creationId xmlns:a16="http://schemas.microsoft.com/office/drawing/2014/main" id="{8ADCCB17-1A3B-4E01-902F-BB636EA96466}"/>
              </a:ext>
            </a:extLst>
          </p:cNvPr>
          <p:cNvSpPr/>
          <p:nvPr/>
        </p:nvSpPr>
        <p:spPr bwMode="auto">
          <a:xfrm>
            <a:off x="873660" y="1842175"/>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1A1A1A"/>
                </a:solidFill>
                <a:effectLst/>
                <a:uLnTx/>
                <a:uFillTx/>
                <a:latin typeface="Segoe UI"/>
                <a:ea typeface="+mn-ea"/>
                <a:cs typeface="+mn-cs"/>
              </a:rPr>
              <a:t>Azure Functions host runtime</a:t>
            </a:r>
          </a:p>
        </p:txBody>
      </p:sp>
      <p:sp>
        <p:nvSpPr>
          <p:cNvPr id="224" name="Rectangle 223">
            <a:extLst>
              <a:ext uri="{FF2B5EF4-FFF2-40B4-BE49-F238E27FC236}">
                <a16:creationId xmlns:a16="http://schemas.microsoft.com/office/drawing/2014/main" id="{2E89FCEE-1AA0-4A74-BFDD-41E0CE5BD5FF}"/>
              </a:ext>
            </a:extLst>
          </p:cNvPr>
          <p:cNvSpPr/>
          <p:nvPr/>
        </p:nvSpPr>
        <p:spPr bwMode="auto">
          <a:xfrm>
            <a:off x="873661" y="1842175"/>
            <a:ext cx="10868314" cy="456902"/>
          </a:xfrm>
          <a:prstGeom prst="rect">
            <a:avLst/>
          </a:prstGeom>
          <a:noFill/>
          <a:ln w="9525" cap="flat" cmpd="sng" algn="ctr">
            <a:solidFill>
              <a:srgbClr val="002050"/>
            </a:solidFill>
            <a:prstDash val="solid"/>
            <a:roun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5" name="Rectangle 224">
            <a:extLst>
              <a:ext uri="{FF2B5EF4-FFF2-40B4-BE49-F238E27FC236}">
                <a16:creationId xmlns:a16="http://schemas.microsoft.com/office/drawing/2014/main" id="{69A7472F-EA75-4E26-AC01-3B3FFDA1C658}"/>
              </a:ext>
            </a:extLst>
          </p:cNvPr>
          <p:cNvSpPr/>
          <p:nvPr/>
        </p:nvSpPr>
        <p:spPr bwMode="auto">
          <a:xfrm>
            <a:off x="2233355" y="1842175"/>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1A1A1A"/>
                </a:solidFill>
                <a:effectLst/>
                <a:uLnTx/>
                <a:uFillTx/>
                <a:latin typeface="Segoe UI"/>
                <a:ea typeface="+mn-ea"/>
                <a:cs typeface="+mn-cs"/>
              </a:rPr>
              <a:t>Azure Functions Core Tools</a:t>
            </a:r>
          </a:p>
        </p:txBody>
      </p:sp>
      <p:sp>
        <p:nvSpPr>
          <p:cNvPr id="226" name="Rectangle 225">
            <a:extLst>
              <a:ext uri="{FF2B5EF4-FFF2-40B4-BE49-F238E27FC236}">
                <a16:creationId xmlns:a16="http://schemas.microsoft.com/office/drawing/2014/main" id="{C254509E-D075-45AF-AA55-D3E6556CBE99}"/>
              </a:ext>
            </a:extLst>
          </p:cNvPr>
          <p:cNvSpPr/>
          <p:nvPr/>
        </p:nvSpPr>
        <p:spPr bwMode="auto">
          <a:xfrm>
            <a:off x="3620063" y="1842175"/>
            <a:ext cx="1280160"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1A1A1A"/>
                </a:solidFill>
                <a:effectLst/>
                <a:uLnTx/>
                <a:uFillTx/>
                <a:latin typeface="Segoe UI"/>
                <a:ea typeface="+mn-ea"/>
                <a:cs typeface="+mn-cs"/>
              </a:rPr>
              <a:t>Azure Functions base Docker image</a:t>
            </a:r>
          </a:p>
        </p:txBody>
      </p:sp>
      <p:sp>
        <p:nvSpPr>
          <p:cNvPr id="227" name="Rectangle 226">
            <a:extLst>
              <a:ext uri="{FF2B5EF4-FFF2-40B4-BE49-F238E27FC236}">
                <a16:creationId xmlns:a16="http://schemas.microsoft.com/office/drawing/2014/main" id="{8439D59C-512C-4669-87D5-B5A6B7D9DEBC}"/>
              </a:ext>
            </a:extLst>
          </p:cNvPr>
          <p:cNvSpPr/>
          <p:nvPr/>
        </p:nvSpPr>
        <p:spPr bwMode="auto">
          <a:xfrm>
            <a:off x="4974146" y="1842175"/>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1A1A1A"/>
                </a:solidFill>
                <a:effectLst/>
                <a:uLnTx/>
                <a:uFillTx/>
                <a:latin typeface="Segoe UI"/>
                <a:ea typeface="+mn-ea"/>
                <a:cs typeface="+mn-cs"/>
              </a:rPr>
              <a:t>Azure Functions .NET Docker image</a:t>
            </a:r>
          </a:p>
        </p:txBody>
      </p:sp>
      <p:sp>
        <p:nvSpPr>
          <p:cNvPr id="228" name="Rectangle 227">
            <a:extLst>
              <a:ext uri="{FF2B5EF4-FFF2-40B4-BE49-F238E27FC236}">
                <a16:creationId xmlns:a16="http://schemas.microsoft.com/office/drawing/2014/main" id="{9C2FE0E9-73C6-4189-8E4D-FE141C8C9B64}"/>
              </a:ext>
            </a:extLst>
          </p:cNvPr>
          <p:cNvSpPr/>
          <p:nvPr/>
        </p:nvSpPr>
        <p:spPr bwMode="auto">
          <a:xfrm>
            <a:off x="6347251" y="1842175"/>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1A1A1A"/>
                </a:solidFill>
                <a:effectLst/>
                <a:uLnTx/>
                <a:uFillTx/>
                <a:latin typeface="Segoe UI"/>
                <a:ea typeface="+mn-ea"/>
                <a:cs typeface="+mn-cs"/>
              </a:rPr>
              <a:t>Azure Functions Node Docker image</a:t>
            </a:r>
          </a:p>
        </p:txBody>
      </p:sp>
      <p:sp>
        <p:nvSpPr>
          <p:cNvPr id="229" name="Rectangle 228">
            <a:extLst>
              <a:ext uri="{FF2B5EF4-FFF2-40B4-BE49-F238E27FC236}">
                <a16:creationId xmlns:a16="http://schemas.microsoft.com/office/drawing/2014/main" id="{B785E409-A06C-44A1-97E8-B6C37DF4B6EB}"/>
              </a:ext>
            </a:extLst>
          </p:cNvPr>
          <p:cNvSpPr/>
          <p:nvPr/>
        </p:nvSpPr>
        <p:spPr bwMode="auto">
          <a:xfrm>
            <a:off x="7715099" y="1842175"/>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mn-cs"/>
              </a:rPr>
              <a:t>●●●</a:t>
            </a:r>
            <a:endParaRPr kumimoji="0" lang="en-US" sz="1100" b="0" i="0" u="none" strike="noStrike" kern="0" cap="none" spc="0" normalizeH="0" baseline="0" noProof="0">
              <a:ln>
                <a:noFill/>
              </a:ln>
              <a:solidFill>
                <a:srgbClr val="1A1A1A"/>
              </a:solidFill>
              <a:effectLst/>
              <a:uLnTx/>
              <a:uFillTx/>
              <a:latin typeface="Segoe UI"/>
              <a:ea typeface="+mn-ea"/>
              <a:cs typeface="+mn-cs"/>
            </a:endParaRPr>
          </a:p>
        </p:txBody>
      </p:sp>
      <p:cxnSp>
        <p:nvCxnSpPr>
          <p:cNvPr id="230" name="Straight Arrow Connector 229">
            <a:extLst>
              <a:ext uri="{FF2B5EF4-FFF2-40B4-BE49-F238E27FC236}">
                <a16:creationId xmlns:a16="http://schemas.microsoft.com/office/drawing/2014/main" id="{510261C5-CD4B-4677-9541-0583445ECAFA}"/>
              </a:ext>
            </a:extLst>
          </p:cNvPr>
          <p:cNvCxnSpPr>
            <a:stCxn id="223" idx="2"/>
            <a:endCxn id="189" idx="0"/>
          </p:cNvCxnSpPr>
          <p:nvPr/>
        </p:nvCxnSpPr>
        <p:spPr>
          <a:xfrm flipH="1">
            <a:off x="1512566" y="2299077"/>
            <a:ext cx="587" cy="276016"/>
          </a:xfrm>
          <a:prstGeom prst="straightConnector1">
            <a:avLst/>
          </a:prstGeom>
          <a:noFill/>
          <a:ln w="9525" cap="flat" cmpd="sng" algn="ctr">
            <a:solidFill>
              <a:srgbClr val="002050"/>
            </a:solidFill>
            <a:prstDash val="solid"/>
            <a:headEnd type="none" w="lg" len="med"/>
            <a:tailEnd type="triangle"/>
          </a:ln>
          <a:effectLst/>
        </p:spPr>
      </p:cxnSp>
      <p:cxnSp>
        <p:nvCxnSpPr>
          <p:cNvPr id="231" name="Connector: Elbow 230">
            <a:extLst>
              <a:ext uri="{FF2B5EF4-FFF2-40B4-BE49-F238E27FC236}">
                <a16:creationId xmlns:a16="http://schemas.microsoft.com/office/drawing/2014/main" id="{C7061224-EF0D-4381-ACAA-FAEA2E66DD65}"/>
              </a:ext>
            </a:extLst>
          </p:cNvPr>
          <p:cNvCxnSpPr>
            <a:cxnSpLocks/>
            <a:stCxn id="223" idx="2"/>
            <a:endCxn id="190" idx="0"/>
          </p:cNvCxnSpPr>
          <p:nvPr/>
        </p:nvCxnSpPr>
        <p:spPr>
          <a:xfrm rot="16200000" flipH="1">
            <a:off x="4116524" y="-304294"/>
            <a:ext cx="277539" cy="5484280"/>
          </a:xfrm>
          <a:prstGeom prst="bentConnector3">
            <a:avLst>
              <a:gd name="adj1" fmla="val 50000"/>
            </a:avLst>
          </a:prstGeom>
          <a:noFill/>
          <a:ln w="9525" cap="flat" cmpd="sng" algn="ctr">
            <a:solidFill>
              <a:srgbClr val="002050"/>
            </a:solidFill>
            <a:prstDash val="solid"/>
            <a:headEnd type="none" w="lg" len="med"/>
            <a:tailEnd type="triangle"/>
          </a:ln>
          <a:effectLst/>
        </p:spPr>
      </p:cxnSp>
      <p:grpSp>
        <p:nvGrpSpPr>
          <p:cNvPr id="232" name="Group 231">
            <a:extLst>
              <a:ext uri="{FF2B5EF4-FFF2-40B4-BE49-F238E27FC236}">
                <a16:creationId xmlns:a16="http://schemas.microsoft.com/office/drawing/2014/main" id="{3E12E392-BFE6-44D0-98E0-86777847F216}"/>
              </a:ext>
            </a:extLst>
          </p:cNvPr>
          <p:cNvGrpSpPr/>
          <p:nvPr/>
        </p:nvGrpSpPr>
        <p:grpSpPr>
          <a:xfrm>
            <a:off x="4968953" y="2941425"/>
            <a:ext cx="1289791" cy="3429000"/>
            <a:chOff x="3317981" y="2941425"/>
            <a:chExt cx="1289791" cy="3429000"/>
          </a:xfrm>
        </p:grpSpPr>
        <p:sp>
          <p:nvSpPr>
            <p:cNvPr id="233" name="Rectangle 232">
              <a:extLst>
                <a:ext uri="{FF2B5EF4-FFF2-40B4-BE49-F238E27FC236}">
                  <a16:creationId xmlns:a16="http://schemas.microsoft.com/office/drawing/2014/main" id="{4B88C904-1592-4EA2-8C4E-D8CE4E669CB9}"/>
                </a:ext>
              </a:extLst>
            </p:cNvPr>
            <p:cNvSpPr/>
            <p:nvPr/>
          </p:nvSpPr>
          <p:spPr bwMode="auto">
            <a:xfrm>
              <a:off x="3328318" y="36272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41D7CDAC-7AFE-4F1E-97D6-14E41EFED276}"/>
                </a:ext>
              </a:extLst>
            </p:cNvPr>
            <p:cNvSpPr/>
            <p:nvPr/>
          </p:nvSpPr>
          <p:spPr bwMode="auto">
            <a:xfrm>
              <a:off x="3328318" y="45416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B528DAC2-E4BB-44FE-8BBB-87AF22B1E292}"/>
                </a:ext>
              </a:extLst>
            </p:cNvPr>
            <p:cNvSpPr/>
            <p:nvPr/>
          </p:nvSpPr>
          <p:spPr bwMode="auto">
            <a:xfrm>
              <a:off x="3328786" y="5456025"/>
              <a:ext cx="1278986" cy="914400"/>
            </a:xfrm>
            <a:prstGeom prst="rect">
              <a:avLst/>
            </a:prstGeom>
            <a:solidFill>
              <a:srgbClr val="D2D2D2"/>
            </a:solidFill>
            <a:ln w="10795" cap="flat" cmpd="sng" algn="ctr">
              <a:solidFill>
                <a:srgbClr val="D2D2D2">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3B3486DF-873A-4436-BAF0-458A2599AEC2}"/>
                </a:ext>
              </a:extLst>
            </p:cNvPr>
            <p:cNvSpPr/>
            <p:nvPr/>
          </p:nvSpPr>
          <p:spPr bwMode="auto">
            <a:xfrm>
              <a:off x="3328318" y="2941425"/>
              <a:ext cx="1278986" cy="685800"/>
            </a:xfrm>
            <a:prstGeom prst="rect">
              <a:avLst/>
            </a:prstGeom>
            <a:solidFill>
              <a:srgbClr val="0078D4"/>
            </a:solidFill>
            <a:ln w="10795" cap="flat" cmpd="sng" algn="ctr">
              <a:solidFill>
                <a:srgbClr val="0078D4">
                  <a:shade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Functions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service</a:t>
              </a:r>
            </a:p>
          </p:txBody>
        </p:sp>
        <p:sp>
          <p:nvSpPr>
            <p:cNvPr id="237" name="TextBox 236">
              <a:extLst>
                <a:ext uri="{FF2B5EF4-FFF2-40B4-BE49-F238E27FC236}">
                  <a16:creationId xmlns:a16="http://schemas.microsoft.com/office/drawing/2014/main" id="{46D7F7CB-EC0A-4E9F-92E6-18BB6A42CBA4}"/>
                </a:ext>
              </a:extLst>
            </p:cNvPr>
            <p:cNvSpPr txBox="1"/>
            <p:nvPr/>
          </p:nvSpPr>
          <p:spPr>
            <a:xfrm>
              <a:off x="3324126" y="52656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Code</a:t>
              </a:r>
            </a:p>
          </p:txBody>
        </p:sp>
        <p:pic>
          <p:nvPicPr>
            <p:cNvPr id="238" name="Graphic 237">
              <a:extLst>
                <a:ext uri="{FF2B5EF4-FFF2-40B4-BE49-F238E27FC236}">
                  <a16:creationId xmlns:a16="http://schemas.microsoft.com/office/drawing/2014/main" id="{4D989B63-76F2-45C1-800C-A9CD3D9235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239" name="Graphic 238">
              <a:extLst>
                <a:ext uri="{FF2B5EF4-FFF2-40B4-BE49-F238E27FC236}">
                  <a16:creationId xmlns:a16="http://schemas.microsoft.com/office/drawing/2014/main" id="{7940D589-6D57-4D1E-ADB5-792E23C998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240" name="TextBox 239">
              <a:extLst>
                <a:ext uri="{FF2B5EF4-FFF2-40B4-BE49-F238E27FC236}">
                  <a16:creationId xmlns:a16="http://schemas.microsoft.com/office/drawing/2014/main" id="{EB8C1703-6A31-4D3B-9247-7073D75C89EF}"/>
                </a:ext>
              </a:extLst>
            </p:cNvPr>
            <p:cNvSpPr txBox="1"/>
            <p:nvPr/>
          </p:nvSpPr>
          <p:spPr>
            <a:xfrm>
              <a:off x="3318687" y="4348354"/>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Premium plan</a:t>
              </a:r>
            </a:p>
          </p:txBody>
        </p:sp>
        <p:pic>
          <p:nvPicPr>
            <p:cNvPr id="241" name="Graphic 240">
              <a:extLst>
                <a:ext uri="{FF2B5EF4-FFF2-40B4-BE49-F238E27FC236}">
                  <a16:creationId xmlns:a16="http://schemas.microsoft.com/office/drawing/2014/main" id="{974C38FA-9BC8-4A71-B2DC-D8A6A116F0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8582" y="5666987"/>
              <a:ext cx="476250" cy="476250"/>
            </a:xfrm>
            <a:prstGeom prst="rect">
              <a:avLst/>
            </a:prstGeom>
          </p:spPr>
        </p:pic>
        <p:sp>
          <p:nvSpPr>
            <p:cNvPr id="242" name="TextBox 241">
              <a:extLst>
                <a:ext uri="{FF2B5EF4-FFF2-40B4-BE49-F238E27FC236}">
                  <a16:creationId xmlns:a16="http://schemas.microsoft.com/office/drawing/2014/main" id="{5556CB19-25BB-4252-BAB7-859BDDB19BDB}"/>
                </a:ext>
              </a:extLst>
            </p:cNvPr>
            <p:cNvSpPr txBox="1"/>
            <p:nvPr/>
          </p:nvSpPr>
          <p:spPr>
            <a:xfrm>
              <a:off x="3317981" y="6180019"/>
              <a:ext cx="1280160"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a:t>
              </a:r>
            </a:p>
          </p:txBody>
        </p:sp>
      </p:grpSp>
    </p:spTree>
    <p:extLst>
      <p:ext uri="{BB962C8B-B14F-4D97-AF65-F5344CB8AC3E}">
        <p14:creationId xmlns:p14="http://schemas.microsoft.com/office/powerpoint/2010/main" val="3238143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3"/>
                                        </p:tgtEl>
                                        <p:attrNameLst>
                                          <p:attrName>style.visibility</p:attrName>
                                        </p:attrNameLst>
                                      </p:cBhvr>
                                      <p:to>
                                        <p:strVal val="visible"/>
                                      </p:to>
                                    </p:set>
                                    <p:animEffect transition="in" filter="fade">
                                      <p:cBhvr>
                                        <p:cTn id="16" dur="500"/>
                                        <p:tgtEl>
                                          <p:spTgt spid="2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26"/>
                                        </p:tgtEl>
                                        <p:attrNameLst>
                                          <p:attrName>style.visibility</p:attrName>
                                        </p:attrNameLst>
                                      </p:cBhvr>
                                      <p:to>
                                        <p:strVal val="visible"/>
                                      </p:to>
                                    </p:set>
                                    <p:animEffect transition="in" filter="fade">
                                      <p:cBhvr>
                                        <p:cTn id="24" dur="500"/>
                                        <p:tgtEl>
                                          <p:spTgt spid="22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27"/>
                                        </p:tgtEl>
                                        <p:attrNameLst>
                                          <p:attrName>style.visibility</p:attrName>
                                        </p:attrNameLst>
                                      </p:cBhvr>
                                      <p:to>
                                        <p:strVal val="visible"/>
                                      </p:to>
                                    </p:set>
                                    <p:animEffect transition="in" filter="fade">
                                      <p:cBhvr>
                                        <p:cTn id="28" dur="500"/>
                                        <p:tgtEl>
                                          <p:spTgt spid="22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28"/>
                                        </p:tgtEl>
                                        <p:attrNameLst>
                                          <p:attrName>style.visibility</p:attrName>
                                        </p:attrNameLst>
                                      </p:cBhvr>
                                      <p:to>
                                        <p:strVal val="visible"/>
                                      </p:to>
                                    </p:set>
                                    <p:animEffect transition="in" filter="fade">
                                      <p:cBhvr>
                                        <p:cTn id="32" dur="500"/>
                                        <p:tgtEl>
                                          <p:spTgt spid="228"/>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29"/>
                                        </p:tgtEl>
                                        <p:attrNameLst>
                                          <p:attrName>style.visibility</p:attrName>
                                        </p:attrNameLst>
                                      </p:cBhvr>
                                      <p:to>
                                        <p:strVal val="visible"/>
                                      </p:to>
                                    </p:set>
                                    <p:animEffect transition="in" filter="fade">
                                      <p:cBhvr>
                                        <p:cTn id="36" dur="500"/>
                                        <p:tgtEl>
                                          <p:spTgt spid="2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1"/>
                                        </p:tgtEl>
                                        <p:attrNameLst>
                                          <p:attrName>style.visibility</p:attrName>
                                        </p:attrNameLst>
                                      </p:cBhvr>
                                      <p:to>
                                        <p:strVal val="visible"/>
                                      </p:to>
                                    </p:set>
                                    <p:animEffect transition="in" filter="fade">
                                      <p:cBhvr>
                                        <p:cTn id="41" dur="500"/>
                                        <p:tgtEl>
                                          <p:spTgt spid="231"/>
                                        </p:tgtEl>
                                      </p:cBhvr>
                                    </p:animEffect>
                                  </p:childTnLst>
                                </p:cTn>
                              </p:par>
                              <p:par>
                                <p:cTn id="42" presetID="10" presetClass="entr" presetSubtype="0" fill="hold" nodeType="withEffect">
                                  <p:stCondLst>
                                    <p:cond delay="0"/>
                                  </p:stCondLst>
                                  <p:childTnLst>
                                    <p:set>
                                      <p:cBhvr>
                                        <p:cTn id="43" dur="1" fill="hold">
                                          <p:stCondLst>
                                            <p:cond delay="0"/>
                                          </p:stCondLst>
                                        </p:cTn>
                                        <p:tgtEl>
                                          <p:spTgt spid="230"/>
                                        </p:tgtEl>
                                        <p:attrNameLst>
                                          <p:attrName>style.visibility</p:attrName>
                                        </p:attrNameLst>
                                      </p:cBhvr>
                                      <p:to>
                                        <p:strVal val="visible"/>
                                      </p:to>
                                    </p:set>
                                    <p:animEffect transition="in" filter="fade">
                                      <p:cBhvr>
                                        <p:cTn id="44" dur="500"/>
                                        <p:tgtEl>
                                          <p:spTgt spid="2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9"/>
                                        </p:tgtEl>
                                        <p:attrNameLst>
                                          <p:attrName>style.visibility</p:attrName>
                                        </p:attrNameLst>
                                      </p:cBhvr>
                                      <p:to>
                                        <p:strVal val="visible"/>
                                      </p:to>
                                    </p:set>
                                    <p:animEffect transition="in" filter="fade">
                                      <p:cBhvr>
                                        <p:cTn id="47" dur="500"/>
                                        <p:tgtEl>
                                          <p:spTgt spid="18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0"/>
                                        </p:tgtEl>
                                        <p:attrNameLst>
                                          <p:attrName>style.visibility</p:attrName>
                                        </p:attrNameLst>
                                      </p:cBhvr>
                                      <p:to>
                                        <p:strVal val="visible"/>
                                      </p:to>
                                    </p:set>
                                    <p:animEffect transition="in" filter="fade">
                                      <p:cBhvr>
                                        <p:cTn id="50" dur="500"/>
                                        <p:tgtEl>
                                          <p:spTgt spid="19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fade">
                                      <p:cBhvr>
                                        <p:cTn id="55" dur="500"/>
                                        <p:tgtEl>
                                          <p:spTgt spid="1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fade">
                                      <p:cBhvr>
                                        <p:cTn id="58" dur="500"/>
                                        <p:tgtEl>
                                          <p:spTgt spid="1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fade">
                                      <p:cBhvr>
                                        <p:cTn id="61" dur="500"/>
                                        <p:tgtEl>
                                          <p:spTgt spid="125"/>
                                        </p:tgtEl>
                                      </p:cBhvr>
                                    </p:animEffect>
                                  </p:childTnLst>
                                </p:cTn>
                              </p:par>
                            </p:childTnLst>
                          </p:cTn>
                        </p:par>
                        <p:par>
                          <p:cTn id="62" fill="hold">
                            <p:stCondLst>
                              <p:cond delay="500"/>
                            </p:stCondLst>
                            <p:childTnLst>
                              <p:par>
                                <p:cTn id="63" presetID="2" presetClass="entr" presetSubtype="2" fill="hold" nodeType="afterEffect">
                                  <p:stCondLst>
                                    <p:cond delay="0"/>
                                  </p:stCondLst>
                                  <p:childTnLst>
                                    <p:set>
                                      <p:cBhvr>
                                        <p:cTn id="64" dur="1" fill="hold">
                                          <p:stCondLst>
                                            <p:cond delay="0"/>
                                          </p:stCondLst>
                                        </p:cTn>
                                        <p:tgtEl>
                                          <p:spTgt spid="202"/>
                                        </p:tgtEl>
                                        <p:attrNameLst>
                                          <p:attrName>style.visibility</p:attrName>
                                        </p:attrNameLst>
                                      </p:cBhvr>
                                      <p:to>
                                        <p:strVal val="visible"/>
                                      </p:to>
                                    </p:set>
                                    <p:anim calcmode="lin" valueType="num">
                                      <p:cBhvr additive="base">
                                        <p:cTn id="65" dur="500" fill="hold"/>
                                        <p:tgtEl>
                                          <p:spTgt spid="202"/>
                                        </p:tgtEl>
                                        <p:attrNameLst>
                                          <p:attrName>ppt_x</p:attrName>
                                        </p:attrNameLst>
                                      </p:cBhvr>
                                      <p:tavLst>
                                        <p:tav tm="0">
                                          <p:val>
                                            <p:strVal val="1+#ppt_w/2"/>
                                          </p:val>
                                        </p:tav>
                                        <p:tav tm="100000">
                                          <p:val>
                                            <p:strVal val="#ppt_x"/>
                                          </p:val>
                                        </p:tav>
                                      </p:tavLst>
                                    </p:anim>
                                    <p:anim calcmode="lin" valueType="num">
                                      <p:cBhvr additive="base">
                                        <p:cTn id="66"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140"/>
                                        </p:tgtEl>
                                        <p:attrNameLst>
                                          <p:attrName>style.visibility</p:attrName>
                                        </p:attrNameLst>
                                      </p:cBhvr>
                                      <p:to>
                                        <p:strVal val="visible"/>
                                      </p:to>
                                    </p:set>
                                    <p:anim calcmode="lin" valueType="num">
                                      <p:cBhvr additive="base">
                                        <p:cTn id="71" dur="500" fill="hold"/>
                                        <p:tgtEl>
                                          <p:spTgt spid="140"/>
                                        </p:tgtEl>
                                        <p:attrNameLst>
                                          <p:attrName>ppt_x</p:attrName>
                                        </p:attrNameLst>
                                      </p:cBhvr>
                                      <p:tavLst>
                                        <p:tav tm="0">
                                          <p:val>
                                            <p:strVal val="1+#ppt_w/2"/>
                                          </p:val>
                                        </p:tav>
                                        <p:tav tm="100000">
                                          <p:val>
                                            <p:strVal val="#ppt_x"/>
                                          </p:val>
                                        </p:tav>
                                      </p:tavLst>
                                    </p:anim>
                                    <p:anim calcmode="lin" valueType="num">
                                      <p:cBhvr additive="base">
                                        <p:cTn id="72" dur="5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126"/>
                                        </p:tgtEl>
                                        <p:attrNameLst>
                                          <p:attrName>style.visibility</p:attrName>
                                        </p:attrNameLst>
                                      </p:cBhvr>
                                      <p:to>
                                        <p:strVal val="visible"/>
                                      </p:to>
                                    </p:set>
                                    <p:anim calcmode="lin" valueType="num">
                                      <p:cBhvr additive="base">
                                        <p:cTn id="77" dur="500" fill="hold"/>
                                        <p:tgtEl>
                                          <p:spTgt spid="126"/>
                                        </p:tgtEl>
                                        <p:attrNameLst>
                                          <p:attrName>ppt_x</p:attrName>
                                        </p:attrNameLst>
                                      </p:cBhvr>
                                      <p:tavLst>
                                        <p:tav tm="0">
                                          <p:val>
                                            <p:strVal val="1+#ppt_w/2"/>
                                          </p:val>
                                        </p:tav>
                                        <p:tav tm="100000">
                                          <p:val>
                                            <p:strVal val="#ppt_x"/>
                                          </p:val>
                                        </p:tav>
                                      </p:tavLst>
                                    </p:anim>
                                    <p:anim calcmode="lin" valueType="num">
                                      <p:cBhvr additive="base">
                                        <p:cTn id="78" dur="5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232"/>
                                        </p:tgtEl>
                                        <p:attrNameLst>
                                          <p:attrName>style.visibility</p:attrName>
                                        </p:attrNameLst>
                                      </p:cBhvr>
                                      <p:to>
                                        <p:strVal val="visible"/>
                                      </p:to>
                                    </p:set>
                                    <p:anim calcmode="lin" valueType="num">
                                      <p:cBhvr additive="base">
                                        <p:cTn id="83" dur="500" fill="hold"/>
                                        <p:tgtEl>
                                          <p:spTgt spid="232"/>
                                        </p:tgtEl>
                                        <p:attrNameLst>
                                          <p:attrName>ppt_x</p:attrName>
                                        </p:attrNameLst>
                                      </p:cBhvr>
                                      <p:tavLst>
                                        <p:tav tm="0">
                                          <p:val>
                                            <p:strVal val="1+#ppt_w/2"/>
                                          </p:val>
                                        </p:tav>
                                        <p:tav tm="100000">
                                          <p:val>
                                            <p:strVal val="#ppt_x"/>
                                          </p:val>
                                        </p:tav>
                                      </p:tavLst>
                                    </p:anim>
                                    <p:anim calcmode="lin" valueType="num">
                                      <p:cBhvr additive="base">
                                        <p:cTn id="84" dur="5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191"/>
                                        </p:tgtEl>
                                        <p:attrNameLst>
                                          <p:attrName>style.visibility</p:attrName>
                                        </p:attrNameLst>
                                      </p:cBhvr>
                                      <p:to>
                                        <p:strVal val="visible"/>
                                      </p:to>
                                    </p:set>
                                    <p:anim calcmode="lin" valueType="num">
                                      <p:cBhvr additive="base">
                                        <p:cTn id="89" dur="500" fill="hold"/>
                                        <p:tgtEl>
                                          <p:spTgt spid="191"/>
                                        </p:tgtEl>
                                        <p:attrNameLst>
                                          <p:attrName>ppt_x</p:attrName>
                                        </p:attrNameLst>
                                      </p:cBhvr>
                                      <p:tavLst>
                                        <p:tav tm="0">
                                          <p:val>
                                            <p:strVal val="1+#ppt_w/2"/>
                                          </p:val>
                                        </p:tav>
                                        <p:tav tm="100000">
                                          <p:val>
                                            <p:strVal val="#ppt_x"/>
                                          </p:val>
                                        </p:tav>
                                      </p:tavLst>
                                    </p:anim>
                                    <p:anim calcmode="lin" valueType="num">
                                      <p:cBhvr additive="base">
                                        <p:cTn id="90" dur="500" fill="hold"/>
                                        <p:tgtEl>
                                          <p:spTgt spid="191"/>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163"/>
                                        </p:tgtEl>
                                        <p:attrNameLst>
                                          <p:attrName>style.visibility</p:attrName>
                                        </p:attrNameLst>
                                      </p:cBhvr>
                                      <p:to>
                                        <p:strVal val="visible"/>
                                      </p:to>
                                    </p:set>
                                    <p:anim calcmode="lin" valueType="num">
                                      <p:cBhvr additive="base">
                                        <p:cTn id="95" dur="500" fill="hold"/>
                                        <p:tgtEl>
                                          <p:spTgt spid="163"/>
                                        </p:tgtEl>
                                        <p:attrNameLst>
                                          <p:attrName>ppt_x</p:attrName>
                                        </p:attrNameLst>
                                      </p:cBhvr>
                                      <p:tavLst>
                                        <p:tav tm="0">
                                          <p:val>
                                            <p:strVal val="1+#ppt_w/2"/>
                                          </p:val>
                                        </p:tav>
                                        <p:tav tm="100000">
                                          <p:val>
                                            <p:strVal val="#ppt_x"/>
                                          </p:val>
                                        </p:tav>
                                      </p:tavLst>
                                    </p:anim>
                                    <p:anim calcmode="lin" valueType="num">
                                      <p:cBhvr additive="base">
                                        <p:cTn id="96"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176"/>
                                        </p:tgtEl>
                                        <p:attrNameLst>
                                          <p:attrName>style.visibility</p:attrName>
                                        </p:attrNameLst>
                                      </p:cBhvr>
                                      <p:to>
                                        <p:strVal val="visible"/>
                                      </p:to>
                                    </p:set>
                                    <p:anim calcmode="lin" valueType="num">
                                      <p:cBhvr additive="base">
                                        <p:cTn id="101" dur="500" fill="hold"/>
                                        <p:tgtEl>
                                          <p:spTgt spid="176"/>
                                        </p:tgtEl>
                                        <p:attrNameLst>
                                          <p:attrName>ppt_x</p:attrName>
                                        </p:attrNameLst>
                                      </p:cBhvr>
                                      <p:tavLst>
                                        <p:tav tm="0">
                                          <p:val>
                                            <p:strVal val="1+#ppt_w/2"/>
                                          </p:val>
                                        </p:tav>
                                        <p:tav tm="100000">
                                          <p:val>
                                            <p:strVal val="#ppt_x"/>
                                          </p:val>
                                        </p:tav>
                                      </p:tavLst>
                                    </p:anim>
                                    <p:anim calcmode="lin" valueType="num">
                                      <p:cBhvr additive="base">
                                        <p:cTn id="102" dur="500" fill="hold"/>
                                        <p:tgtEl>
                                          <p:spTgt spid="176"/>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nodeType="clickEffect">
                                  <p:stCondLst>
                                    <p:cond delay="0"/>
                                  </p:stCondLst>
                                  <p:childTnLst>
                                    <p:set>
                                      <p:cBhvr>
                                        <p:cTn id="106" dur="1" fill="hold">
                                          <p:stCondLst>
                                            <p:cond delay="0"/>
                                          </p:stCondLst>
                                        </p:cTn>
                                        <p:tgtEl>
                                          <p:spTgt spid="152"/>
                                        </p:tgtEl>
                                        <p:attrNameLst>
                                          <p:attrName>style.visibility</p:attrName>
                                        </p:attrNameLst>
                                      </p:cBhvr>
                                      <p:to>
                                        <p:strVal val="visible"/>
                                      </p:to>
                                    </p:set>
                                    <p:anim calcmode="lin" valueType="num">
                                      <p:cBhvr additive="base">
                                        <p:cTn id="107" dur="500" fill="hold"/>
                                        <p:tgtEl>
                                          <p:spTgt spid="152"/>
                                        </p:tgtEl>
                                        <p:attrNameLst>
                                          <p:attrName>ppt_x</p:attrName>
                                        </p:attrNameLst>
                                      </p:cBhvr>
                                      <p:tavLst>
                                        <p:tav tm="0">
                                          <p:val>
                                            <p:strVal val="1+#ppt_w/2"/>
                                          </p:val>
                                        </p:tav>
                                        <p:tav tm="100000">
                                          <p:val>
                                            <p:strVal val="#ppt_x"/>
                                          </p:val>
                                        </p:tav>
                                      </p:tavLst>
                                    </p:anim>
                                    <p:anim calcmode="lin" valueType="num">
                                      <p:cBhvr additive="base">
                                        <p:cTn id="108" dur="50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89" grpId="0" animBg="1"/>
      <p:bldP spid="190" grpId="0" animBg="1"/>
      <p:bldP spid="223" grpId="0"/>
      <p:bldP spid="224" grpId="0" animBg="1"/>
      <p:bldP spid="225" grpId="0"/>
      <p:bldP spid="226" grpId="0"/>
      <p:bldP spid="227" grpId="0"/>
      <p:bldP spid="228" grpId="0"/>
      <p:bldP spid="22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FBE4C5-7F7A-8343-AE8B-6FAA1EE6A25E}"/>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solidFill>
                  <a:schemeClr val="bg1"/>
                </a:solidFill>
              </a:rPr>
              <a:t>Recent announcements</a:t>
            </a:r>
          </a:p>
        </p:txBody>
      </p:sp>
      <p:sp>
        <p:nvSpPr>
          <p:cNvPr id="4" name="Text Placeholder 3">
            <a:extLst>
              <a:ext uri="{FF2B5EF4-FFF2-40B4-BE49-F238E27FC236}">
                <a16:creationId xmlns:a16="http://schemas.microsoft.com/office/drawing/2014/main" id="{E1F7A8DF-238F-4C46-8E06-FFBA38C45EF9}"/>
              </a:ext>
            </a:extLst>
          </p:cNvPr>
          <p:cNvSpPr>
            <a:spLocks noGrp="1"/>
          </p:cNvSpPr>
          <p:nvPr>
            <p:ph type="body" sz="quarter" idx="10"/>
          </p:nvPr>
        </p:nvSpPr>
        <p:spPr>
          <a:xfrm>
            <a:off x="586740" y="2050639"/>
            <a:ext cx="11018520" cy="3779496"/>
          </a:xfrm>
        </p:spPr>
        <p:txBody>
          <a:bodyPr/>
          <a:lstStyle/>
          <a:p>
            <a:r>
              <a:rPr lang="en-US" sz="3200" dirty="0"/>
              <a:t>Azure Functions 2.0 GA</a:t>
            </a:r>
          </a:p>
          <a:p>
            <a:r>
              <a:rPr lang="en-US" sz="3200" dirty="0"/>
              <a:t>Security updates (expanded managed identities, Key Vault references, and more)</a:t>
            </a:r>
          </a:p>
          <a:p>
            <a:r>
              <a:rPr lang="en-US" sz="3200" dirty="0"/>
              <a:t>Linux Consumption plan public preview</a:t>
            </a:r>
          </a:p>
          <a:p>
            <a:r>
              <a:rPr lang="en-US" sz="3200" dirty="0"/>
              <a:t>Premium Plan</a:t>
            </a:r>
          </a:p>
          <a:p>
            <a:r>
              <a:rPr lang="en-US" sz="3200" dirty="0"/>
              <a:t>Java RC</a:t>
            </a:r>
          </a:p>
          <a:p>
            <a:r>
              <a:rPr lang="en-US" sz="3200" dirty="0"/>
              <a:t>PowerShell private preview</a:t>
            </a:r>
          </a:p>
        </p:txBody>
      </p:sp>
    </p:spTree>
    <p:extLst>
      <p:ext uri="{BB962C8B-B14F-4D97-AF65-F5344CB8AC3E}">
        <p14:creationId xmlns:p14="http://schemas.microsoft.com/office/powerpoint/2010/main" val="12299205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70AA01-DE54-2F43-A74B-1A6AEB928686}"/>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5F0CB1D-343F-4BB7-BB83-FC224F992496}"/>
              </a:ext>
            </a:extLst>
          </p:cNvPr>
          <p:cNvSpPr>
            <a:spLocks noGrp="1"/>
          </p:cNvSpPr>
          <p:nvPr>
            <p:ph type="title"/>
          </p:nvPr>
        </p:nvSpPr>
        <p:spPr/>
        <p:txBody>
          <a:bodyPr/>
          <a:lstStyle/>
          <a:p>
            <a:r>
              <a:rPr lang="en-US" dirty="0">
                <a:solidFill>
                  <a:schemeClr val="bg1"/>
                </a:solidFill>
              </a:rPr>
              <a:t>Premium – Dedicated Workers</a:t>
            </a:r>
          </a:p>
        </p:txBody>
      </p:sp>
      <p:sp>
        <p:nvSpPr>
          <p:cNvPr id="2" name="Rectangle 1">
            <a:extLst>
              <a:ext uri="{FF2B5EF4-FFF2-40B4-BE49-F238E27FC236}">
                <a16:creationId xmlns:a16="http://schemas.microsoft.com/office/drawing/2014/main" id="{670AAAE1-8FE2-284A-B171-17ACC10AED5D}"/>
              </a:ext>
            </a:extLst>
          </p:cNvPr>
          <p:cNvSpPr/>
          <p:nvPr/>
        </p:nvSpPr>
        <p:spPr>
          <a:xfrm>
            <a:off x="482137" y="1958219"/>
            <a:ext cx="8728364"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Plan Controls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Plan Size (starting)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Maximum Workers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App Controls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Always-On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Reserved Instances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Allows you to control density</a:t>
            </a:r>
          </a:p>
        </p:txBody>
      </p:sp>
      <p:pic>
        <p:nvPicPr>
          <p:cNvPr id="7" name="Picture 6">
            <a:extLst>
              <a:ext uri="{FF2B5EF4-FFF2-40B4-BE49-F238E27FC236}">
                <a16:creationId xmlns:a16="http://schemas.microsoft.com/office/drawing/2014/main" id="{89BE1FA6-79CF-6447-936F-BCD9246EFD34}"/>
              </a:ext>
            </a:extLst>
          </p:cNvPr>
          <p:cNvPicPr>
            <a:picLocks noChangeAspect="1"/>
          </p:cNvPicPr>
          <p:nvPr/>
        </p:nvPicPr>
        <p:blipFill rotWithShape="1">
          <a:blip r:embed="rId2"/>
          <a:srcRect l="9996" t="369" r="23846" b="-369"/>
          <a:stretch/>
        </p:blipFill>
        <p:spPr>
          <a:xfrm>
            <a:off x="7137559" y="2067271"/>
            <a:ext cx="4379713" cy="3843733"/>
          </a:xfrm>
          <a:prstGeom prst="rect">
            <a:avLst/>
          </a:prstGeom>
        </p:spPr>
      </p:pic>
    </p:spTree>
    <p:extLst>
      <p:ext uri="{BB962C8B-B14F-4D97-AF65-F5344CB8AC3E}">
        <p14:creationId xmlns:p14="http://schemas.microsoft.com/office/powerpoint/2010/main" val="2517563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70AA01-DE54-2F43-A74B-1A6AEB928686}"/>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5F0CB1D-343F-4BB7-BB83-FC224F992496}"/>
              </a:ext>
            </a:extLst>
          </p:cNvPr>
          <p:cNvSpPr>
            <a:spLocks noGrp="1"/>
          </p:cNvSpPr>
          <p:nvPr>
            <p:ph type="title"/>
          </p:nvPr>
        </p:nvSpPr>
        <p:spPr/>
        <p:txBody>
          <a:bodyPr/>
          <a:lstStyle/>
          <a:p>
            <a:r>
              <a:rPr lang="en-US" dirty="0">
                <a:solidFill>
                  <a:schemeClr val="bg1"/>
                </a:solidFill>
              </a:rPr>
              <a:t>Premium – Dedicated Workers</a:t>
            </a:r>
          </a:p>
        </p:txBody>
      </p:sp>
      <p:graphicFrame>
        <p:nvGraphicFramePr>
          <p:cNvPr id="6" name="Chart 5">
            <a:extLst>
              <a:ext uri="{FF2B5EF4-FFF2-40B4-BE49-F238E27FC236}">
                <a16:creationId xmlns:a16="http://schemas.microsoft.com/office/drawing/2014/main" id="{B3A895EF-0FC8-B446-A141-E998511EC2E7}"/>
              </a:ext>
            </a:extLst>
          </p:cNvPr>
          <p:cNvGraphicFramePr>
            <a:graphicFrameLocks/>
          </p:cNvGraphicFramePr>
          <p:nvPr/>
        </p:nvGraphicFramePr>
        <p:xfrm>
          <a:off x="847898" y="1878675"/>
          <a:ext cx="10307782" cy="4555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921278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70AA01-DE54-2F43-A74B-1A6AEB928686}"/>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5F0CB1D-343F-4BB7-BB83-FC224F992496}"/>
              </a:ext>
            </a:extLst>
          </p:cNvPr>
          <p:cNvSpPr>
            <a:spLocks noGrp="1"/>
          </p:cNvSpPr>
          <p:nvPr>
            <p:ph type="title"/>
          </p:nvPr>
        </p:nvSpPr>
        <p:spPr/>
        <p:txBody>
          <a:bodyPr/>
          <a:lstStyle/>
          <a:p>
            <a:r>
              <a:rPr lang="en-US" dirty="0">
                <a:solidFill>
                  <a:schemeClr val="bg1"/>
                </a:solidFill>
              </a:rPr>
              <a:t>Premium – Dedicated Workers</a:t>
            </a:r>
          </a:p>
        </p:txBody>
      </p:sp>
      <p:graphicFrame>
        <p:nvGraphicFramePr>
          <p:cNvPr id="7" name="Chart 6">
            <a:extLst>
              <a:ext uri="{FF2B5EF4-FFF2-40B4-BE49-F238E27FC236}">
                <a16:creationId xmlns:a16="http://schemas.microsoft.com/office/drawing/2014/main" id="{5FEE227E-B2E7-424C-B781-E69CF4FE5749}"/>
              </a:ext>
            </a:extLst>
          </p:cNvPr>
          <p:cNvGraphicFramePr>
            <a:graphicFrameLocks/>
          </p:cNvGraphicFramePr>
          <p:nvPr/>
        </p:nvGraphicFramePr>
        <p:xfrm>
          <a:off x="914408" y="2011685"/>
          <a:ext cx="10374340" cy="4522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463689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330374-DE55-0C46-8C46-E9F34B890C27}"/>
              </a:ext>
            </a:extLst>
          </p:cNvPr>
          <p:cNvPicPr>
            <a:picLocks noChangeAspect="1"/>
          </p:cNvPicPr>
          <p:nvPr/>
        </p:nvPicPr>
        <p:blipFill rotWithShape="1">
          <a:blip r:embed="rId3">
            <a:extLst>
              <a:ext uri="{28A0092B-C50C-407E-A947-70E740481C1C}">
                <a14:useLocalDpi xmlns:a14="http://schemas.microsoft.com/office/drawing/2010/main" val="0"/>
              </a:ext>
            </a:extLst>
          </a:blip>
          <a:srcRect r="943" b="4911"/>
          <a:stretch/>
        </p:blipFill>
        <p:spPr>
          <a:xfrm>
            <a:off x="114125" y="1504797"/>
            <a:ext cx="12077009" cy="5353203"/>
          </a:xfrm>
          <a:prstGeom prst="rect">
            <a:avLst/>
          </a:prstGeom>
        </p:spPr>
      </p:pic>
      <p:sp>
        <p:nvSpPr>
          <p:cNvPr id="65" name="Rectangle 64">
            <a:extLst>
              <a:ext uri="{FF2B5EF4-FFF2-40B4-BE49-F238E27FC236}">
                <a16:creationId xmlns:a16="http://schemas.microsoft.com/office/drawing/2014/main" id="{F509E661-2B36-774C-92BD-9466807C4B60}"/>
              </a:ext>
            </a:extLst>
          </p:cNvPr>
          <p:cNvSpPr/>
          <p:nvPr/>
        </p:nvSpPr>
        <p:spPr bwMode="auto">
          <a:xfrm>
            <a:off x="866" y="973"/>
            <a:ext cx="12190271" cy="1556573"/>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269240" y="368341"/>
            <a:ext cx="11655840" cy="899665"/>
          </a:xfrm>
        </p:spPr>
        <p:txBody>
          <a:bodyPr/>
          <a:lstStyle/>
          <a:p>
            <a:r>
              <a:rPr lang="en-US" dirty="0">
                <a:solidFill>
                  <a:schemeClr val="bg1"/>
                </a:solidFill>
              </a:rPr>
              <a:t>From traditional to modern apps</a:t>
            </a:r>
          </a:p>
        </p:txBody>
      </p:sp>
    </p:spTree>
    <p:extLst>
      <p:ext uri="{BB962C8B-B14F-4D97-AF65-F5344CB8AC3E}">
        <p14:creationId xmlns:p14="http://schemas.microsoft.com/office/powerpoint/2010/main" val="36599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70AA01-DE54-2F43-A74B-1A6AEB928686}"/>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5F0CB1D-343F-4BB7-BB83-FC224F992496}"/>
              </a:ext>
            </a:extLst>
          </p:cNvPr>
          <p:cNvSpPr>
            <a:spLocks noGrp="1"/>
          </p:cNvSpPr>
          <p:nvPr>
            <p:ph type="title"/>
          </p:nvPr>
        </p:nvSpPr>
        <p:spPr/>
        <p:txBody>
          <a:bodyPr/>
          <a:lstStyle/>
          <a:p>
            <a:r>
              <a:rPr lang="en-US" dirty="0">
                <a:solidFill>
                  <a:schemeClr val="bg1"/>
                </a:solidFill>
              </a:rPr>
              <a:t>Premium – Dedicated Workers</a:t>
            </a:r>
          </a:p>
        </p:txBody>
      </p:sp>
      <p:graphicFrame>
        <p:nvGraphicFramePr>
          <p:cNvPr id="8" name="Chart 7">
            <a:extLst>
              <a:ext uri="{FF2B5EF4-FFF2-40B4-BE49-F238E27FC236}">
                <a16:creationId xmlns:a16="http://schemas.microsoft.com/office/drawing/2014/main" id="{7F3FE169-13BB-0948-A5EC-B1B1D217DA44}"/>
              </a:ext>
            </a:extLst>
          </p:cNvPr>
          <p:cNvGraphicFramePr>
            <a:graphicFrameLocks/>
          </p:cNvGraphicFramePr>
          <p:nvPr/>
        </p:nvGraphicFramePr>
        <p:xfrm>
          <a:off x="903252" y="2028316"/>
          <a:ext cx="10307828" cy="43891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24374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114F604-65BA-A04A-AE34-D8E157AED2E5}"/>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0F672F-3BF8-4C5B-810D-0C43B129EEA5}"/>
              </a:ext>
            </a:extLst>
          </p:cNvPr>
          <p:cNvSpPr>
            <a:spLocks noGrp="1"/>
          </p:cNvSpPr>
          <p:nvPr>
            <p:ph type="title"/>
          </p:nvPr>
        </p:nvSpPr>
        <p:spPr/>
        <p:txBody>
          <a:bodyPr/>
          <a:lstStyle/>
          <a:p>
            <a:r>
              <a:rPr lang="en-US" dirty="0">
                <a:solidFill>
                  <a:schemeClr val="bg1"/>
                </a:solidFill>
              </a:rPr>
              <a:t>Elastic Premium Features</a:t>
            </a:r>
          </a:p>
        </p:txBody>
      </p:sp>
      <p:sp>
        <p:nvSpPr>
          <p:cNvPr id="3" name="Content Placeholder 2">
            <a:extLst>
              <a:ext uri="{FF2B5EF4-FFF2-40B4-BE49-F238E27FC236}">
                <a16:creationId xmlns:a16="http://schemas.microsoft.com/office/drawing/2014/main" id="{5FD32CF2-BCB3-4A83-B588-1B4341DF3270}"/>
              </a:ext>
            </a:extLst>
          </p:cNvPr>
          <p:cNvSpPr>
            <a:spLocks noGrp="1"/>
          </p:cNvSpPr>
          <p:nvPr>
            <p:ph type="body" sz="quarter" idx="10"/>
          </p:nvPr>
        </p:nvSpPr>
        <p:spPr>
          <a:xfrm>
            <a:off x="584200" y="2245395"/>
            <a:ext cx="11018520" cy="4208559"/>
          </a:xfrm>
        </p:spPr>
        <p:txBody>
          <a:bodyPr>
            <a:normAutofit/>
          </a:bodyPr>
          <a:lstStyle/>
          <a:p>
            <a:r>
              <a:rPr lang="en-US" sz="3200" dirty="0"/>
              <a:t>Reserved Instances </a:t>
            </a:r>
            <a:r>
              <a:rPr lang="en-US" sz="3200" dirty="0">
                <a:sym typeface="Wingdings" panose="05000000000000000000" pitchFamily="2" charset="2"/>
              </a:rPr>
              <a:t> No Cold Start</a:t>
            </a:r>
          </a:p>
          <a:p>
            <a:pPr lvl="1"/>
            <a:r>
              <a:rPr lang="en-US" sz="2800" dirty="0">
                <a:latin typeface="Segoe UI Semilight" panose="020B0402040204020203" pitchFamily="34" charset="0"/>
                <a:cs typeface="Segoe UI Semilight" panose="020B0402040204020203" pitchFamily="34" charset="0"/>
                <a:sym typeface="Wingdings" panose="05000000000000000000" pitchFamily="2" charset="2"/>
              </a:rPr>
              <a:t>Configurable max &amp; min scale</a:t>
            </a:r>
          </a:p>
          <a:p>
            <a:r>
              <a:rPr lang="en-US" sz="3200" dirty="0"/>
              <a:t>Configurable instance size</a:t>
            </a:r>
          </a:p>
          <a:p>
            <a:pPr lvl="1"/>
            <a:r>
              <a:rPr lang="en-US" sz="2800" dirty="0">
                <a:latin typeface="Segoe UI Semilight" panose="020B0402040204020203" pitchFamily="34" charset="0"/>
                <a:cs typeface="Segoe UI Semilight" panose="020B0402040204020203" pitchFamily="34" charset="0"/>
              </a:rPr>
              <a:t>P1v2 to P3v2</a:t>
            </a:r>
          </a:p>
          <a:p>
            <a:r>
              <a:rPr lang="en-US" sz="3000" dirty="0"/>
              <a:t>VNET Connectivity</a:t>
            </a:r>
          </a:p>
          <a:p>
            <a:r>
              <a:rPr lang="en-US" sz="3000" dirty="0"/>
              <a:t>Unlimited Run Duration</a:t>
            </a:r>
          </a:p>
          <a:p>
            <a:pPr marL="0" indent="0">
              <a:buNone/>
            </a:pPr>
            <a:endParaRPr lang="en-US" sz="3200" dirty="0"/>
          </a:p>
        </p:txBody>
      </p:sp>
      <p:grpSp>
        <p:nvGrpSpPr>
          <p:cNvPr id="4" name="Group 3">
            <a:extLst>
              <a:ext uri="{FF2B5EF4-FFF2-40B4-BE49-F238E27FC236}">
                <a16:creationId xmlns:a16="http://schemas.microsoft.com/office/drawing/2014/main" id="{06CAC572-E5F5-4788-A599-4577BB8141E6}"/>
              </a:ext>
            </a:extLst>
          </p:cNvPr>
          <p:cNvGrpSpPr/>
          <p:nvPr/>
        </p:nvGrpSpPr>
        <p:grpSpPr>
          <a:xfrm>
            <a:off x="7705695" y="1821097"/>
            <a:ext cx="3543567" cy="4571499"/>
            <a:chOff x="473337" y="3927459"/>
            <a:chExt cx="1837488" cy="2370514"/>
          </a:xfrm>
        </p:grpSpPr>
        <p:sp>
          <p:nvSpPr>
            <p:cNvPr id="5" name="Rectangle 13">
              <a:extLst>
                <a:ext uri="{FF2B5EF4-FFF2-40B4-BE49-F238E27FC236}">
                  <a16:creationId xmlns:a16="http://schemas.microsoft.com/office/drawing/2014/main" id="{CD30F313-2205-4542-AC98-4192A6D40092}"/>
                </a:ext>
              </a:extLst>
            </p:cNvPr>
            <p:cNvSpPr>
              <a:spLocks noChangeArrowheads="1"/>
            </p:cNvSpPr>
            <p:nvPr/>
          </p:nvSpPr>
          <p:spPr bwMode="auto">
            <a:xfrm>
              <a:off x="473337" y="3927459"/>
              <a:ext cx="1837488" cy="2370514"/>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Rectangle 14">
              <a:extLst>
                <a:ext uri="{FF2B5EF4-FFF2-40B4-BE49-F238E27FC236}">
                  <a16:creationId xmlns:a16="http://schemas.microsoft.com/office/drawing/2014/main" id="{60BE7276-63C3-4D6B-9ACF-13C0824FE21D}"/>
                </a:ext>
              </a:extLst>
            </p:cNvPr>
            <p:cNvSpPr>
              <a:spLocks noChangeArrowheads="1"/>
            </p:cNvSpPr>
            <p:nvPr/>
          </p:nvSpPr>
          <p:spPr bwMode="auto">
            <a:xfrm>
              <a:off x="473337"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82">
              <a:extLst>
                <a:ext uri="{FF2B5EF4-FFF2-40B4-BE49-F238E27FC236}">
                  <a16:creationId xmlns:a16="http://schemas.microsoft.com/office/drawing/2014/main" id="{84E38C3A-0BE2-434E-BAE5-3D2DD8C03B57}"/>
                </a:ext>
              </a:extLst>
            </p:cNvPr>
            <p:cNvSpPr>
              <a:spLocks noEditPoints="1"/>
            </p:cNvSpPr>
            <p:nvPr/>
          </p:nvSpPr>
          <p:spPr bwMode="auto">
            <a:xfrm>
              <a:off x="941650" y="4210149"/>
              <a:ext cx="824230" cy="81912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Oval 83">
              <a:extLst>
                <a:ext uri="{FF2B5EF4-FFF2-40B4-BE49-F238E27FC236}">
                  <a16:creationId xmlns:a16="http://schemas.microsoft.com/office/drawing/2014/main" id="{CF3F86BA-BCFD-48F1-9D90-C3E91B594A06}"/>
                </a:ext>
              </a:extLst>
            </p:cNvPr>
            <p:cNvSpPr>
              <a:spLocks noChangeArrowheads="1"/>
            </p:cNvSpPr>
            <p:nvPr/>
          </p:nvSpPr>
          <p:spPr bwMode="auto">
            <a:xfrm>
              <a:off x="1064263" y="4331060"/>
              <a:ext cx="582410" cy="57730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84">
              <a:extLst>
                <a:ext uri="{FF2B5EF4-FFF2-40B4-BE49-F238E27FC236}">
                  <a16:creationId xmlns:a16="http://schemas.microsoft.com/office/drawing/2014/main" id="{68DFC155-8CCB-4306-9CD5-E73051FF3845}"/>
                </a:ext>
              </a:extLst>
            </p:cNvPr>
            <p:cNvSpPr>
              <a:spLocks/>
            </p:cNvSpPr>
            <p:nvPr/>
          </p:nvSpPr>
          <p:spPr bwMode="auto">
            <a:xfrm>
              <a:off x="1171548" y="4431534"/>
              <a:ext cx="367838" cy="466610"/>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Rectangle 85">
              <a:extLst>
                <a:ext uri="{FF2B5EF4-FFF2-40B4-BE49-F238E27FC236}">
                  <a16:creationId xmlns:a16="http://schemas.microsoft.com/office/drawing/2014/main" id="{BC38839F-0B31-4D29-9E6A-74731C21B602}"/>
                </a:ext>
              </a:extLst>
            </p:cNvPr>
            <p:cNvSpPr>
              <a:spLocks noChangeArrowheads="1"/>
            </p:cNvSpPr>
            <p:nvPr/>
          </p:nvSpPr>
          <p:spPr bwMode="auto">
            <a:xfrm>
              <a:off x="1353765" y="4886223"/>
              <a:ext cx="3406" cy="1316385"/>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Rectangle 86">
              <a:extLst>
                <a:ext uri="{FF2B5EF4-FFF2-40B4-BE49-F238E27FC236}">
                  <a16:creationId xmlns:a16="http://schemas.microsoft.com/office/drawing/2014/main" id="{BD211690-8959-4E5B-B6B2-B0A5DE3D0F35}"/>
                </a:ext>
              </a:extLst>
            </p:cNvPr>
            <p:cNvSpPr>
              <a:spLocks noChangeArrowheads="1"/>
            </p:cNvSpPr>
            <p:nvPr/>
          </p:nvSpPr>
          <p:spPr bwMode="auto">
            <a:xfrm>
              <a:off x="1411665" y="4540523"/>
              <a:ext cx="51089" cy="15837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87">
              <a:extLst>
                <a:ext uri="{FF2B5EF4-FFF2-40B4-BE49-F238E27FC236}">
                  <a16:creationId xmlns:a16="http://schemas.microsoft.com/office/drawing/2014/main" id="{715DE23E-1DC0-42EB-BD3B-4C67ABFC5625}"/>
                </a:ext>
              </a:extLst>
            </p:cNvPr>
            <p:cNvSpPr>
              <a:spLocks noChangeArrowheads="1"/>
            </p:cNvSpPr>
            <p:nvPr/>
          </p:nvSpPr>
          <p:spPr bwMode="auto">
            <a:xfrm>
              <a:off x="1353765" y="4637592"/>
              <a:ext cx="47683" cy="61306"/>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88">
              <a:extLst>
                <a:ext uri="{FF2B5EF4-FFF2-40B4-BE49-F238E27FC236}">
                  <a16:creationId xmlns:a16="http://schemas.microsoft.com/office/drawing/2014/main" id="{0B9E646D-24C8-4ADA-9F4B-E74704621FFF}"/>
                </a:ext>
              </a:extLst>
            </p:cNvPr>
            <p:cNvSpPr>
              <a:spLocks noChangeArrowheads="1"/>
            </p:cNvSpPr>
            <p:nvPr/>
          </p:nvSpPr>
          <p:spPr bwMode="auto">
            <a:xfrm>
              <a:off x="1292459" y="4654621"/>
              <a:ext cx="47683" cy="4427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89">
              <a:extLst>
                <a:ext uri="{FF2B5EF4-FFF2-40B4-BE49-F238E27FC236}">
                  <a16:creationId xmlns:a16="http://schemas.microsoft.com/office/drawing/2014/main" id="{B224EDF8-63B4-48D4-82F5-77B37B0A1F0E}"/>
                </a:ext>
              </a:extLst>
            </p:cNvPr>
            <p:cNvSpPr>
              <a:spLocks noChangeArrowheads="1"/>
            </p:cNvSpPr>
            <p:nvPr/>
          </p:nvSpPr>
          <p:spPr bwMode="auto">
            <a:xfrm>
              <a:off x="1232855" y="4669947"/>
              <a:ext cx="51089" cy="2895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90">
              <a:extLst>
                <a:ext uri="{FF2B5EF4-FFF2-40B4-BE49-F238E27FC236}">
                  <a16:creationId xmlns:a16="http://schemas.microsoft.com/office/drawing/2014/main" id="{825AC902-7777-447D-AA2F-1F83BCB3B618}"/>
                </a:ext>
              </a:extLst>
            </p:cNvPr>
            <p:cNvSpPr>
              <a:spLocks/>
            </p:cNvSpPr>
            <p:nvPr/>
          </p:nvSpPr>
          <p:spPr bwMode="auto">
            <a:xfrm>
              <a:off x="1215825" y="5691721"/>
              <a:ext cx="349106" cy="396789"/>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91">
              <a:extLst>
                <a:ext uri="{FF2B5EF4-FFF2-40B4-BE49-F238E27FC236}">
                  <a16:creationId xmlns:a16="http://schemas.microsoft.com/office/drawing/2014/main" id="{4A087CCF-DFFF-4546-90EB-E14C4FE4B5D6}"/>
                </a:ext>
              </a:extLst>
            </p:cNvPr>
            <p:cNvSpPr>
              <a:spLocks/>
            </p:cNvSpPr>
            <p:nvPr/>
          </p:nvSpPr>
          <p:spPr bwMode="auto">
            <a:xfrm>
              <a:off x="1466160" y="6059559"/>
              <a:ext cx="245225" cy="226494"/>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92">
              <a:extLst>
                <a:ext uri="{FF2B5EF4-FFF2-40B4-BE49-F238E27FC236}">
                  <a16:creationId xmlns:a16="http://schemas.microsoft.com/office/drawing/2014/main" id="{9E92CCDF-5021-492F-BCD0-377CA38F6B40}"/>
                </a:ext>
              </a:extLst>
            </p:cNvPr>
            <p:cNvSpPr>
              <a:spLocks/>
            </p:cNvSpPr>
            <p:nvPr/>
          </p:nvSpPr>
          <p:spPr bwMode="auto">
            <a:xfrm>
              <a:off x="1449130" y="6018688"/>
              <a:ext cx="143048" cy="129425"/>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93">
              <a:extLst>
                <a:ext uri="{FF2B5EF4-FFF2-40B4-BE49-F238E27FC236}">
                  <a16:creationId xmlns:a16="http://schemas.microsoft.com/office/drawing/2014/main" id="{45FCCBDF-9B9F-4BF2-AAF4-667E7D2E6BF3}"/>
                </a:ext>
              </a:extLst>
            </p:cNvPr>
            <p:cNvSpPr>
              <a:spLocks/>
            </p:cNvSpPr>
            <p:nvPr/>
          </p:nvSpPr>
          <p:spPr bwMode="auto">
            <a:xfrm>
              <a:off x="1299270" y="5691721"/>
              <a:ext cx="28951" cy="25545"/>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94">
              <a:extLst>
                <a:ext uri="{FF2B5EF4-FFF2-40B4-BE49-F238E27FC236}">
                  <a16:creationId xmlns:a16="http://schemas.microsoft.com/office/drawing/2014/main" id="{2DC317A9-510C-49B8-A639-2BE0DCDEB443}"/>
                </a:ext>
              </a:extLst>
            </p:cNvPr>
            <p:cNvSpPr>
              <a:spLocks/>
            </p:cNvSpPr>
            <p:nvPr/>
          </p:nvSpPr>
          <p:spPr bwMode="auto">
            <a:xfrm>
              <a:off x="1372497" y="5713860"/>
              <a:ext cx="35763" cy="35763"/>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95">
              <a:extLst>
                <a:ext uri="{FF2B5EF4-FFF2-40B4-BE49-F238E27FC236}">
                  <a16:creationId xmlns:a16="http://schemas.microsoft.com/office/drawing/2014/main" id="{BD3979DB-BD1D-4BAB-8841-90690B1EAA13}"/>
                </a:ext>
              </a:extLst>
            </p:cNvPr>
            <p:cNvSpPr>
              <a:spLocks/>
            </p:cNvSpPr>
            <p:nvPr/>
          </p:nvSpPr>
          <p:spPr bwMode="auto">
            <a:xfrm>
              <a:off x="1449130" y="5989739"/>
              <a:ext cx="115801" cy="9196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6">
              <a:extLst>
                <a:ext uri="{FF2B5EF4-FFF2-40B4-BE49-F238E27FC236}">
                  <a16:creationId xmlns:a16="http://schemas.microsoft.com/office/drawing/2014/main" id="{E7B90A7B-6E2A-4D59-91B1-B76DCBFE99F6}"/>
                </a:ext>
              </a:extLst>
            </p:cNvPr>
            <p:cNvSpPr>
              <a:spLocks/>
            </p:cNvSpPr>
            <p:nvPr/>
          </p:nvSpPr>
          <p:spPr bwMode="auto">
            <a:xfrm>
              <a:off x="1455942" y="6028906"/>
              <a:ext cx="47683" cy="52792"/>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97">
              <a:extLst>
                <a:ext uri="{FF2B5EF4-FFF2-40B4-BE49-F238E27FC236}">
                  <a16:creationId xmlns:a16="http://schemas.microsoft.com/office/drawing/2014/main" id="{95DAF587-7189-4BE0-987E-FEB0CC52F010}"/>
                </a:ext>
              </a:extLst>
            </p:cNvPr>
            <p:cNvSpPr>
              <a:spLocks/>
            </p:cNvSpPr>
            <p:nvPr/>
          </p:nvSpPr>
          <p:spPr bwMode="auto">
            <a:xfrm>
              <a:off x="1459348" y="6032312"/>
              <a:ext cx="40871" cy="4598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98">
              <a:extLst>
                <a:ext uri="{FF2B5EF4-FFF2-40B4-BE49-F238E27FC236}">
                  <a16:creationId xmlns:a16="http://schemas.microsoft.com/office/drawing/2014/main" id="{963F1E2F-E57D-40A7-A422-828B2EB089A2}"/>
                </a:ext>
              </a:extLst>
            </p:cNvPr>
            <p:cNvSpPr>
              <a:spLocks/>
            </p:cNvSpPr>
            <p:nvPr/>
          </p:nvSpPr>
          <p:spPr bwMode="auto">
            <a:xfrm>
              <a:off x="1478080" y="6054451"/>
              <a:ext cx="6812" cy="18733"/>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99">
              <a:extLst>
                <a:ext uri="{FF2B5EF4-FFF2-40B4-BE49-F238E27FC236}">
                  <a16:creationId xmlns:a16="http://schemas.microsoft.com/office/drawing/2014/main" id="{C0060E37-E7F2-4204-8F44-0D9F0A0F428F}"/>
                </a:ext>
              </a:extLst>
            </p:cNvPr>
            <p:cNvSpPr>
              <a:spLocks/>
            </p:cNvSpPr>
            <p:nvPr/>
          </p:nvSpPr>
          <p:spPr bwMode="auto">
            <a:xfrm>
              <a:off x="1478080" y="6051045"/>
              <a:ext cx="11921" cy="5109"/>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00">
              <a:extLst>
                <a:ext uri="{FF2B5EF4-FFF2-40B4-BE49-F238E27FC236}">
                  <a16:creationId xmlns:a16="http://schemas.microsoft.com/office/drawing/2014/main" id="{42DC7AE7-6EA5-408C-B6CA-158D617943A7}"/>
                </a:ext>
              </a:extLst>
            </p:cNvPr>
            <p:cNvSpPr>
              <a:spLocks/>
            </p:cNvSpPr>
            <p:nvPr/>
          </p:nvSpPr>
          <p:spPr bwMode="auto">
            <a:xfrm>
              <a:off x="1474674" y="6034015"/>
              <a:ext cx="6812" cy="20435"/>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Rectangle 101">
              <a:extLst>
                <a:ext uri="{FF2B5EF4-FFF2-40B4-BE49-F238E27FC236}">
                  <a16:creationId xmlns:a16="http://schemas.microsoft.com/office/drawing/2014/main" id="{E561B5AB-29C9-4D18-8D3C-CDE425D9DE56}"/>
                </a:ext>
              </a:extLst>
            </p:cNvPr>
            <p:cNvSpPr>
              <a:spLocks noChangeArrowheads="1"/>
            </p:cNvSpPr>
            <p:nvPr/>
          </p:nvSpPr>
          <p:spPr bwMode="auto">
            <a:xfrm>
              <a:off x="1467862" y="6037421"/>
              <a:ext cx="3406" cy="3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02">
              <a:extLst>
                <a:ext uri="{FF2B5EF4-FFF2-40B4-BE49-F238E27FC236}">
                  <a16:creationId xmlns:a16="http://schemas.microsoft.com/office/drawing/2014/main" id="{47F875FD-99E2-428D-8042-86DBBAC47112}"/>
                </a:ext>
              </a:extLst>
            </p:cNvPr>
            <p:cNvSpPr>
              <a:spLocks/>
            </p:cNvSpPr>
            <p:nvPr/>
          </p:nvSpPr>
          <p:spPr bwMode="auto">
            <a:xfrm>
              <a:off x="1462754" y="6044233"/>
              <a:ext cx="5109" cy="3406"/>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3">
              <a:extLst>
                <a:ext uri="{FF2B5EF4-FFF2-40B4-BE49-F238E27FC236}">
                  <a16:creationId xmlns:a16="http://schemas.microsoft.com/office/drawing/2014/main" id="{281599D3-AE38-4479-986F-64D18EA2E7C0}"/>
                </a:ext>
              </a:extLst>
            </p:cNvPr>
            <p:cNvSpPr>
              <a:spLocks/>
            </p:cNvSpPr>
            <p:nvPr/>
          </p:nvSpPr>
          <p:spPr bwMode="auto">
            <a:xfrm>
              <a:off x="1462754" y="6054451"/>
              <a:ext cx="3406"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Rectangle 104">
              <a:extLst>
                <a:ext uri="{FF2B5EF4-FFF2-40B4-BE49-F238E27FC236}">
                  <a16:creationId xmlns:a16="http://schemas.microsoft.com/office/drawing/2014/main" id="{E129A5CD-B934-4E9C-8EAB-D4E3A9EAA780}"/>
                </a:ext>
              </a:extLst>
            </p:cNvPr>
            <p:cNvSpPr>
              <a:spLocks noChangeArrowheads="1"/>
            </p:cNvSpPr>
            <p:nvPr/>
          </p:nvSpPr>
          <p:spPr bwMode="auto">
            <a:xfrm>
              <a:off x="1466160" y="6059559"/>
              <a:ext cx="1703" cy="3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05">
              <a:extLst>
                <a:ext uri="{FF2B5EF4-FFF2-40B4-BE49-F238E27FC236}">
                  <a16:creationId xmlns:a16="http://schemas.microsoft.com/office/drawing/2014/main" id="{23C9FFE4-69E1-453E-B4ED-E70C47C27570}"/>
                </a:ext>
              </a:extLst>
            </p:cNvPr>
            <p:cNvSpPr>
              <a:spLocks/>
            </p:cNvSpPr>
            <p:nvPr/>
          </p:nvSpPr>
          <p:spPr bwMode="auto">
            <a:xfrm>
              <a:off x="1471268" y="6066371"/>
              <a:ext cx="3406" cy="6812"/>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06">
              <a:extLst>
                <a:ext uri="{FF2B5EF4-FFF2-40B4-BE49-F238E27FC236}">
                  <a16:creationId xmlns:a16="http://schemas.microsoft.com/office/drawing/2014/main" id="{C4AEFBA7-1626-4D3E-8553-F4C7965BDA8F}"/>
                </a:ext>
              </a:extLst>
            </p:cNvPr>
            <p:cNvSpPr>
              <a:spLocks/>
            </p:cNvSpPr>
            <p:nvPr/>
          </p:nvSpPr>
          <p:spPr bwMode="auto">
            <a:xfrm>
              <a:off x="1481486" y="6069777"/>
              <a:ext cx="0" cy="6812"/>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Rectangle 107">
              <a:extLst>
                <a:ext uri="{FF2B5EF4-FFF2-40B4-BE49-F238E27FC236}">
                  <a16:creationId xmlns:a16="http://schemas.microsoft.com/office/drawing/2014/main" id="{114AE5EB-ED6B-4455-AD85-FBB4B2DE8AD8}"/>
                </a:ext>
              </a:extLst>
            </p:cNvPr>
            <p:cNvSpPr>
              <a:spLocks noChangeArrowheads="1"/>
            </p:cNvSpPr>
            <p:nvPr/>
          </p:nvSpPr>
          <p:spPr bwMode="auto">
            <a:xfrm>
              <a:off x="1488298" y="6069777"/>
              <a:ext cx="1703" cy="3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08">
              <a:extLst>
                <a:ext uri="{FF2B5EF4-FFF2-40B4-BE49-F238E27FC236}">
                  <a16:creationId xmlns:a16="http://schemas.microsoft.com/office/drawing/2014/main" id="{57766C06-1E9E-4E8A-B17F-9221C5005306}"/>
                </a:ext>
              </a:extLst>
            </p:cNvPr>
            <p:cNvSpPr>
              <a:spLocks/>
            </p:cNvSpPr>
            <p:nvPr/>
          </p:nvSpPr>
          <p:spPr bwMode="auto">
            <a:xfrm>
              <a:off x="1490001" y="6062965"/>
              <a:ext cx="6812" cy="3406"/>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09">
              <a:extLst>
                <a:ext uri="{FF2B5EF4-FFF2-40B4-BE49-F238E27FC236}">
                  <a16:creationId xmlns:a16="http://schemas.microsoft.com/office/drawing/2014/main" id="{7F2C8677-9C0F-47DE-88A3-597692813C94}"/>
                </a:ext>
              </a:extLst>
            </p:cNvPr>
            <p:cNvSpPr>
              <a:spLocks/>
            </p:cNvSpPr>
            <p:nvPr/>
          </p:nvSpPr>
          <p:spPr bwMode="auto">
            <a:xfrm>
              <a:off x="1493407" y="6056153"/>
              <a:ext cx="3406"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10">
              <a:extLst>
                <a:ext uri="{FF2B5EF4-FFF2-40B4-BE49-F238E27FC236}">
                  <a16:creationId xmlns:a16="http://schemas.microsoft.com/office/drawing/2014/main" id="{E6393FDD-F19E-493C-9B92-987142559ECD}"/>
                </a:ext>
              </a:extLst>
            </p:cNvPr>
            <p:cNvSpPr>
              <a:spLocks/>
            </p:cNvSpPr>
            <p:nvPr/>
          </p:nvSpPr>
          <p:spPr bwMode="auto">
            <a:xfrm>
              <a:off x="1490001" y="6047639"/>
              <a:ext cx="3406" cy="3406"/>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11">
              <a:extLst>
                <a:ext uri="{FF2B5EF4-FFF2-40B4-BE49-F238E27FC236}">
                  <a16:creationId xmlns:a16="http://schemas.microsoft.com/office/drawing/2014/main" id="{78460217-2AD7-45F8-9ADE-9BE5FBB24426}"/>
                </a:ext>
              </a:extLst>
            </p:cNvPr>
            <p:cNvSpPr>
              <a:spLocks/>
            </p:cNvSpPr>
            <p:nvPr/>
          </p:nvSpPr>
          <p:spPr bwMode="auto">
            <a:xfrm>
              <a:off x="1484892" y="6037421"/>
              <a:ext cx="3406" cy="6812"/>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12">
              <a:extLst>
                <a:ext uri="{FF2B5EF4-FFF2-40B4-BE49-F238E27FC236}">
                  <a16:creationId xmlns:a16="http://schemas.microsoft.com/office/drawing/2014/main" id="{55B22E73-B11D-4FCC-95B7-AFBDF7B11886}"/>
                </a:ext>
              </a:extLst>
            </p:cNvPr>
            <p:cNvSpPr>
              <a:spLocks/>
            </p:cNvSpPr>
            <p:nvPr/>
          </p:nvSpPr>
          <p:spPr bwMode="auto">
            <a:xfrm>
              <a:off x="1478080" y="6034015"/>
              <a:ext cx="0" cy="6812"/>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13">
              <a:extLst>
                <a:ext uri="{FF2B5EF4-FFF2-40B4-BE49-F238E27FC236}">
                  <a16:creationId xmlns:a16="http://schemas.microsoft.com/office/drawing/2014/main" id="{1FFD00AC-4F34-4CFB-A6AA-415D9A775329}"/>
                </a:ext>
              </a:extLst>
            </p:cNvPr>
            <p:cNvSpPr>
              <a:spLocks/>
            </p:cNvSpPr>
            <p:nvPr/>
          </p:nvSpPr>
          <p:spPr bwMode="auto">
            <a:xfrm>
              <a:off x="1478080" y="6054451"/>
              <a:ext cx="3406" cy="1703"/>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14">
              <a:extLst>
                <a:ext uri="{FF2B5EF4-FFF2-40B4-BE49-F238E27FC236}">
                  <a16:creationId xmlns:a16="http://schemas.microsoft.com/office/drawing/2014/main" id="{D16472C8-624C-4902-8203-C0FBC0BBEEB3}"/>
                </a:ext>
              </a:extLst>
            </p:cNvPr>
            <p:cNvSpPr>
              <a:spLocks/>
            </p:cNvSpPr>
            <p:nvPr/>
          </p:nvSpPr>
          <p:spPr bwMode="auto">
            <a:xfrm>
              <a:off x="1496813" y="6040827"/>
              <a:ext cx="3406" cy="6812"/>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Rectangle 213">
              <a:extLst>
                <a:ext uri="{FF2B5EF4-FFF2-40B4-BE49-F238E27FC236}">
                  <a16:creationId xmlns:a16="http://schemas.microsoft.com/office/drawing/2014/main" id="{33C56442-977A-4A5C-8042-0A0F64C874D7}"/>
                </a:ext>
              </a:extLst>
            </p:cNvPr>
            <p:cNvSpPr>
              <a:spLocks noChangeArrowheads="1"/>
            </p:cNvSpPr>
            <p:nvPr/>
          </p:nvSpPr>
          <p:spPr bwMode="auto">
            <a:xfrm>
              <a:off x="1283943" y="4864084"/>
              <a:ext cx="143048" cy="8174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8621674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70AA01-DE54-2F43-A74B-1A6AEB928686}"/>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5F0CB1D-343F-4BB7-BB83-FC224F992496}"/>
              </a:ext>
            </a:extLst>
          </p:cNvPr>
          <p:cNvSpPr>
            <a:spLocks noGrp="1"/>
          </p:cNvSpPr>
          <p:nvPr>
            <p:ph type="title"/>
          </p:nvPr>
        </p:nvSpPr>
        <p:spPr/>
        <p:txBody>
          <a:bodyPr/>
          <a:lstStyle/>
          <a:p>
            <a:r>
              <a:rPr lang="en-US" dirty="0">
                <a:solidFill>
                  <a:schemeClr val="bg1"/>
                </a:solidFill>
              </a:rPr>
              <a:t>Spot the vulnerability!</a:t>
            </a:r>
          </a:p>
        </p:txBody>
      </p:sp>
      <p:sp>
        <p:nvSpPr>
          <p:cNvPr id="8" name="Text Placeholder 4">
            <a:extLst>
              <a:ext uri="{FF2B5EF4-FFF2-40B4-BE49-F238E27FC236}">
                <a16:creationId xmlns:a16="http://schemas.microsoft.com/office/drawing/2014/main" id="{201D1E7E-AA38-4ED7-8F13-DE7E3A06F944}"/>
              </a:ext>
            </a:extLst>
          </p:cNvPr>
          <p:cNvSpPr txBox="1">
            <a:spLocks/>
          </p:cNvSpPr>
          <p:nvPr/>
        </p:nvSpPr>
        <p:spPr>
          <a:xfrm>
            <a:off x="585217" y="1735946"/>
            <a:ext cx="11018520" cy="4964112"/>
          </a:xfrm>
          <a:prstGeom prst="rect">
            <a:avLst/>
          </a:prstGeom>
          <a:solidFill>
            <a:srgbClr val="1E1E1E"/>
          </a:solidFill>
        </p:spPr>
        <p:txBody>
          <a:bodyPr vert="horz" lIns="91440" tIns="45720" rIns="91440" bIns="45720" numCol="1" spcCol="365760" rtlCol="0">
            <a:normAutofit fontScale="85000" lnSpcReduction="20000"/>
          </a:bodyPr>
          <a:lstStyle>
            <a:lvl1pPr marL="0" indent="0" algn="l" defTabSz="914400" rtl="0" eaLnBrk="1" latinLnBrk="0" hangingPunct="1">
              <a:lnSpc>
                <a:spcPct val="100000"/>
              </a:lnSpc>
              <a:spcBef>
                <a:spcPts val="0"/>
              </a:spcBef>
              <a:buFont typeface="Arial" panose="020B0604020202020204" pitchFamily="34" charset="0"/>
              <a:buNone/>
              <a:defRPr sz="2800" kern="1200">
                <a:solidFill>
                  <a:srgbClr val="D4D4D4"/>
                </a:solidFill>
                <a:latin typeface="Consolas" panose="020B0609020204030204" pitchFamily="49" charset="0"/>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400" kern="1200">
                <a:solidFill>
                  <a:srgbClr val="D4D4D4"/>
                </a:solidFill>
                <a:latin typeface="Consolas" panose="020B0609020204030204" pitchFamily="49" charset="0"/>
                <a:ea typeface="+mn-ea"/>
                <a:cs typeface="+mn-cs"/>
              </a:defRPr>
            </a:lvl2pPr>
            <a:lvl3pPr marL="914400" indent="0" algn="l" defTabSz="914400" rtl="0" eaLnBrk="1" latinLnBrk="0" hangingPunct="1">
              <a:lnSpc>
                <a:spcPct val="100000"/>
              </a:lnSpc>
              <a:spcBef>
                <a:spcPts val="0"/>
              </a:spcBef>
              <a:buFont typeface="Arial" panose="020B0604020202020204" pitchFamily="34" charset="0"/>
              <a:buNone/>
              <a:defRPr sz="2000" kern="1200">
                <a:solidFill>
                  <a:srgbClr val="D4D4D4"/>
                </a:solidFill>
                <a:latin typeface="Consolas" panose="020B0609020204030204" pitchFamily="49" charset="0"/>
                <a:ea typeface="+mn-ea"/>
                <a:cs typeface="+mn-cs"/>
              </a:defRPr>
            </a:lvl3pPr>
            <a:lvl4pPr marL="1371600" indent="0" algn="l" defTabSz="914400" rtl="0" eaLnBrk="1" latinLnBrk="0" hangingPunct="1">
              <a:lnSpc>
                <a:spcPct val="100000"/>
              </a:lnSpc>
              <a:spcBef>
                <a:spcPts val="0"/>
              </a:spcBef>
              <a:buFont typeface="Arial" panose="020B0604020202020204" pitchFamily="34" charset="0"/>
              <a:buNone/>
              <a:defRPr sz="1800" kern="1200">
                <a:solidFill>
                  <a:srgbClr val="D4D4D4"/>
                </a:solidFill>
                <a:latin typeface="Consolas" panose="020B0609020204030204" pitchFamily="49" charset="0"/>
                <a:ea typeface="+mn-ea"/>
                <a:cs typeface="+mn-cs"/>
              </a:defRPr>
            </a:lvl4pPr>
            <a:lvl5pPr marL="1828800" indent="0" algn="l" defTabSz="914400" rtl="0" eaLnBrk="1" latinLnBrk="0" hangingPunct="1">
              <a:lnSpc>
                <a:spcPct val="100000"/>
              </a:lnSpc>
              <a:spcBef>
                <a:spcPts val="0"/>
              </a:spcBef>
              <a:buFont typeface="Arial" panose="020B0604020202020204" pitchFamily="34" charset="0"/>
              <a:buNone/>
              <a:defRPr sz="1800" kern="1200">
                <a:solidFill>
                  <a:srgbClr val="D4D4D4"/>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err="1">
                <a:ln>
                  <a:noFill/>
                </a:ln>
                <a:solidFill>
                  <a:srgbClr val="4EC9B0"/>
                </a:solidFill>
                <a:effectLst/>
                <a:uLnTx/>
                <a:uFillTx/>
                <a:latin typeface="Consolas" panose="020B0609020204030204" pitchFamily="49" charset="0"/>
                <a:ea typeface="Times New Roman" panose="02020603050405020304" pitchFamily="18" charset="0"/>
                <a:cs typeface="Times New Roman" panose="02020603050405020304" pitchFamily="18" charset="0"/>
              </a:rPr>
              <a:t>module</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4EC9B0"/>
                </a:solidFill>
                <a:effectLst/>
                <a:uLnTx/>
                <a:uFillTx/>
                <a:latin typeface="Consolas" panose="020B0609020204030204" pitchFamily="49" charset="0"/>
                <a:ea typeface="Times New Roman" panose="02020603050405020304" pitchFamily="18" charset="0"/>
                <a:cs typeface="Times New Roman" panose="02020603050405020304" pitchFamily="18" charset="0"/>
              </a:rPr>
              <a:t>exports</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function</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payload</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586C0"/>
                </a:solidFill>
                <a:effectLst/>
                <a:uLnTx/>
                <a:uFillTx/>
                <a:latin typeface="Consolas" panose="020B0609020204030204" pitchFamily="49" charset="0"/>
                <a:ea typeface="Times New Roman" panose="02020603050405020304" pitchFamily="18" charset="0"/>
                <a:cs typeface="Times New Roman" panose="02020603050405020304" pitchFamily="18" charset="0"/>
              </a:rPr>
              <a:t>if</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payload</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action</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"opened"</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done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586C0"/>
                </a:solidFill>
                <a:effectLst/>
                <a:uLnTx/>
                <a:uFillTx/>
                <a:latin typeface="Consolas" panose="020B0609020204030204" pitchFamily="49" charset="0"/>
                <a:ea typeface="Times New Roman" panose="02020603050405020304" pitchFamily="18" charset="0"/>
                <a:cs typeface="Times New Roman" panose="02020603050405020304" pitchFamily="18" charset="0"/>
              </a:rPr>
              <a:t>return</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comment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"Thank you for your contribution! We will get to it shortly."</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586C0"/>
                </a:solidFill>
                <a:effectLst/>
                <a:uLnTx/>
                <a:uFillTx/>
                <a:latin typeface="Consolas" panose="020B0609020204030204" pitchFamily="49" charset="0"/>
                <a:ea typeface="Times New Roman" panose="02020603050405020304" pitchFamily="18" charset="0"/>
                <a:cs typeface="Times New Roman" panose="02020603050405020304" pitchFamily="18" charset="0"/>
              </a:rPr>
              <a:t>if</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payload</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pull_request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payload</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pull_request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log</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pr</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user</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login</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 submitted PR#"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pr</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number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pr</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title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SendGitHubRequest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pr</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comments_url</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comment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608B4E"/>
                </a:solidFill>
                <a:effectLst/>
                <a:uLnTx/>
                <a:uFillTx/>
                <a:latin typeface="Consolas" panose="020B0609020204030204" pitchFamily="49" charset="0"/>
                <a:ea typeface="Times New Roman" panose="02020603050405020304" pitchFamily="18" charset="0"/>
                <a:cs typeface="Times New Roman" panose="02020603050405020304" pitchFamily="18" charset="0"/>
              </a:rPr>
              <a:t>// posting a comment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done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function</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SendGitHubRequest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url</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requestBody</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require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githubCred</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'Basic '</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'mattchenderson:8e254ed4'</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request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url</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url</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method:</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'POST'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headers:</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'User-Agent'</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mattchenderson</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'Authorization'</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githubCred</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json</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requestBody</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function</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error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response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C586C0"/>
                </a:solidFill>
                <a:effectLst/>
                <a:uLnTx/>
                <a:uFillTx/>
                <a:latin typeface="Consolas" panose="020B0609020204030204" pitchFamily="49" charset="0"/>
                <a:ea typeface="Times New Roman" panose="02020603050405020304" pitchFamily="18" charset="0"/>
                <a:cs typeface="Times New Roman" panose="02020603050405020304" pitchFamily="18" charset="0"/>
              </a:rPr>
              <a:t>if</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error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log</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error</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000" b="0" i="0" u="none" strike="noStrike" kern="1200" cap="none" spc="0" normalizeH="0" baseline="0" noProof="0" dirty="0">
                <a:ln>
                  <a:noFill/>
                </a:ln>
                <a:solidFill>
                  <a:srgbClr val="C586C0"/>
                </a:solidFill>
                <a:effectLst/>
                <a:uLnTx/>
                <a:uFillTx/>
                <a:latin typeface="Consolas" panose="020B0609020204030204" pitchFamily="49" charset="0"/>
                <a:ea typeface="Times New Roman" panose="02020603050405020304" pitchFamily="18" charset="0"/>
                <a:cs typeface="Times New Roman" panose="02020603050405020304" pitchFamily="18" charset="0"/>
              </a:rPr>
              <a:t>else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DCDCAA"/>
                </a:solidFill>
                <a:effectLst/>
                <a:uLnTx/>
                <a:uFillTx/>
                <a:latin typeface="Consolas" panose="020B0609020204030204" pitchFamily="49" charset="0"/>
                <a:ea typeface="Times New Roman" panose="02020603050405020304" pitchFamily="18" charset="0"/>
                <a:cs typeface="Times New Roman" panose="02020603050405020304" pitchFamily="18" charset="0"/>
              </a:rPr>
              <a:t>log</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response</a:t>
            </a:r>
            <a:r>
              <a:rPr kumimoji="0" lang="en-US" sz="1000" b="0" i="0" u="none" strike="noStrike" kern="1200" cap="none" spc="0" normalizeH="0" baseline="0" noProof="0" dirty="0" err="1">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000" b="0" i="0" u="none" strike="noStrike" kern="1200" cap="none" spc="0" normalizeH="0" baseline="0" noProof="0" dirty="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statusCode</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000" b="0" i="0" u="none" strike="noStrike" kern="1200" cap="none" spc="0" normalizeH="0" baseline="0" noProof="0" dirty="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000" b="0" i="0" u="none" strike="noStrike" kern="1200" cap="none" spc="0" normalizeH="0" baseline="0" noProof="0" dirty="0">
              <a:ln>
                <a:noFill/>
              </a:ln>
              <a:solidFill>
                <a:srgbClr val="D4D4D4"/>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E1F315D2-2677-4A60-B283-D0CB6DC48462}"/>
              </a:ext>
            </a:extLst>
          </p:cNvPr>
          <p:cNvSpPr/>
          <p:nvPr/>
        </p:nvSpPr>
        <p:spPr>
          <a:xfrm>
            <a:off x="1907711" y="3904653"/>
            <a:ext cx="2527130" cy="25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9810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32D404-FACD-C44E-8326-13C4059993E3}"/>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Graphic 24">
            <a:extLst>
              <a:ext uri="{FF2B5EF4-FFF2-40B4-BE49-F238E27FC236}">
                <a16:creationId xmlns:a16="http://schemas.microsoft.com/office/drawing/2014/main" id="{6FAC07CA-2605-4BD8-AA82-645F141276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394" y="5063672"/>
            <a:ext cx="914400" cy="914400"/>
          </a:xfrm>
          <a:prstGeom prst="rect">
            <a:avLst/>
          </a:prstGeom>
        </p:spPr>
      </p:pic>
      <p:sp>
        <p:nvSpPr>
          <p:cNvPr id="4" name="Title 3">
            <a:extLst>
              <a:ext uri="{FF2B5EF4-FFF2-40B4-BE49-F238E27FC236}">
                <a16:creationId xmlns:a16="http://schemas.microsoft.com/office/drawing/2014/main" id="{502E9BE6-789A-48BF-98B2-549DA9155FA0}"/>
              </a:ext>
            </a:extLst>
          </p:cNvPr>
          <p:cNvSpPr>
            <a:spLocks noGrp="1"/>
          </p:cNvSpPr>
          <p:nvPr>
            <p:ph type="title"/>
          </p:nvPr>
        </p:nvSpPr>
        <p:spPr/>
        <p:txBody>
          <a:bodyPr>
            <a:normAutofit/>
          </a:bodyPr>
          <a:lstStyle/>
          <a:p>
            <a:r>
              <a:rPr lang="en-US" dirty="0">
                <a:solidFill>
                  <a:schemeClr val="bg1"/>
                </a:solidFill>
              </a:rPr>
              <a:t>Secrets management</a:t>
            </a:r>
          </a:p>
        </p:txBody>
      </p:sp>
      <p:pic>
        <p:nvPicPr>
          <p:cNvPr id="3" name="Content Placeholder 2">
            <a:extLst>
              <a:ext uri="{FF2B5EF4-FFF2-40B4-BE49-F238E27FC236}">
                <a16:creationId xmlns:a16="http://schemas.microsoft.com/office/drawing/2014/main" id="{AF19FAA0-ABAC-4BB4-AACA-AE99FA08D648}"/>
              </a:ext>
            </a:extLst>
          </p:cNvPr>
          <p:cNvPicPr>
            <a:picLocks noGrp="1" noChangeAspect="1"/>
          </p:cNvPicPr>
          <p:nvPr>
            <p:ph idx="429496729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2075" y="3133271"/>
            <a:ext cx="914400" cy="914400"/>
          </a:xfrm>
        </p:spPr>
      </p:pic>
      <p:pic>
        <p:nvPicPr>
          <p:cNvPr id="6" name="Graphic 5">
            <a:extLst>
              <a:ext uri="{FF2B5EF4-FFF2-40B4-BE49-F238E27FC236}">
                <a16:creationId xmlns:a16="http://schemas.microsoft.com/office/drawing/2014/main" id="{94D919D4-99F3-48DC-B91B-1E611042B2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2075" y="5063671"/>
            <a:ext cx="914400" cy="914400"/>
          </a:xfrm>
          <a:prstGeom prst="rect">
            <a:avLst/>
          </a:prstGeom>
        </p:spPr>
      </p:pic>
      <p:pic>
        <p:nvPicPr>
          <p:cNvPr id="7" name="Graphic 6">
            <a:extLst>
              <a:ext uri="{FF2B5EF4-FFF2-40B4-BE49-F238E27FC236}">
                <a16:creationId xmlns:a16="http://schemas.microsoft.com/office/drawing/2014/main" id="{9CB6F575-6DE6-4193-B8F5-47A6D4B8B9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3044" y="3133271"/>
            <a:ext cx="914400" cy="914400"/>
          </a:xfrm>
          <a:prstGeom prst="rect">
            <a:avLst/>
          </a:prstGeom>
        </p:spPr>
      </p:pic>
      <p:cxnSp>
        <p:nvCxnSpPr>
          <p:cNvPr id="9" name="Straight Arrow Connector 8">
            <a:extLst>
              <a:ext uri="{FF2B5EF4-FFF2-40B4-BE49-F238E27FC236}">
                <a16:creationId xmlns:a16="http://schemas.microsoft.com/office/drawing/2014/main" id="{710058BE-4AFD-4469-A75D-7A29A33FBF03}"/>
              </a:ext>
            </a:extLst>
          </p:cNvPr>
          <p:cNvCxnSpPr>
            <a:cxnSpLocks/>
            <a:stCxn id="7" idx="3"/>
            <a:endCxn id="3" idx="1"/>
          </p:cNvCxnSpPr>
          <p:nvPr/>
        </p:nvCxnSpPr>
        <p:spPr>
          <a:xfrm>
            <a:off x="1627444" y="3590471"/>
            <a:ext cx="10046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FC52FD-1F19-4C29-BB33-7A10A5E412CF}"/>
              </a:ext>
            </a:extLst>
          </p:cNvPr>
          <p:cNvCxnSpPr>
            <a:cxnSpLocks/>
            <a:stCxn id="7" idx="2"/>
            <a:endCxn id="25" idx="0"/>
          </p:cNvCxnSpPr>
          <p:nvPr/>
        </p:nvCxnSpPr>
        <p:spPr>
          <a:xfrm>
            <a:off x="1170244" y="4047671"/>
            <a:ext cx="6350" cy="10160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011B93-F609-4804-A302-F66DA7C39657}"/>
              </a:ext>
            </a:extLst>
          </p:cNvPr>
          <p:cNvSpPr/>
          <p:nvPr/>
        </p:nvSpPr>
        <p:spPr>
          <a:xfrm>
            <a:off x="4090465" y="2182567"/>
            <a:ext cx="7426327" cy="4031873"/>
          </a:xfrm>
          <a:prstGeom prst="rect">
            <a:avLst/>
          </a:prstGeom>
          <a:solidFill>
            <a:srgbClr val="1E1E1E"/>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const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msRestAzure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require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ms</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-rest-azure'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endPar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const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KeyVault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require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'azure-</a:t>
            </a:r>
            <a:r>
              <a:rPr kumimoji="0" lang="en-US" sz="16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keyvault</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const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vaultUri</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process</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env</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'GITHUB_SECRET_URI'</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08B4E"/>
                </a:solidFill>
                <a:effectLst/>
                <a:uLnTx/>
                <a:uFillTx/>
                <a:latin typeface="Consolas" panose="020B0609020204030204" pitchFamily="49" charset="0"/>
                <a:ea typeface="+mn-ea"/>
                <a:cs typeface="+mn-cs"/>
              </a:rPr>
              <a:t>// Value looks like: 'https://foo.vault.azure.net/secrets/</a:t>
            </a:r>
            <a:r>
              <a:rPr kumimoji="0" lang="en-US" sz="1600" b="0" i="0" u="none" strike="noStrike" kern="1200" cap="none" spc="0" normalizeH="0" baseline="0" noProof="0" err="1">
                <a:ln>
                  <a:noFill/>
                </a:ln>
                <a:solidFill>
                  <a:srgbClr val="608B4E"/>
                </a:solidFill>
                <a:effectLst/>
                <a:uLnTx/>
                <a:uFillTx/>
                <a:latin typeface="Consolas" panose="020B0609020204030204" pitchFamily="49" charset="0"/>
                <a:ea typeface="+mn-ea"/>
                <a:cs typeface="+mn-cs"/>
              </a:rPr>
              <a:t>gh</a:t>
            </a:r>
            <a:r>
              <a:rPr kumimoji="0" lang="en-US" sz="1600" b="0" i="0" u="none" strike="noStrike" kern="1200" cap="none" spc="0" normalizeH="0" baseline="0" noProof="0">
                <a:ln>
                  <a:noFill/>
                </a:ln>
                <a:solidFill>
                  <a:srgbClr val="608B4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08B4E"/>
                </a:solidFill>
                <a:effectLst/>
                <a:uLnTx/>
                <a:uFillTx/>
                <a:latin typeface="Consolas" panose="020B0609020204030204" pitchFamily="49" charset="0"/>
                <a:ea typeface="+mn-ea"/>
                <a:cs typeface="+mn-cs"/>
              </a:rPr>
              <a:t>//... Getting the event</a:t>
            </a:r>
            <a:endPar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kvToken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msRestAzure</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loginWithAppServiceMSI</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resource:</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'https://vault.azure.net'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keyVaultClient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new</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KeyVault</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KeyVaultClient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kvToken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endPar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keyVaultClient</a:t>
            </a:r>
            <a:r>
              <a:rPr kumimoji="0" lang="en-US" sz="16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getSecret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vaultUri</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then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function</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secret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569CD6"/>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err="1">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githubHeader</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600" b="0" i="0" u="none" strike="noStrike" kern="1200" cap="none" spc="0" normalizeH="0" baseline="0" noProof="0">
                <a:ln>
                  <a:noFill/>
                </a:ln>
                <a:solidFill>
                  <a:srgbClr val="CE9178"/>
                </a:solidFill>
                <a:effectLst/>
                <a:uLnTx/>
                <a:uFillTx/>
                <a:latin typeface="Consolas" panose="020B0609020204030204" pitchFamily="49" charset="0"/>
                <a:ea typeface="Times New Roman" panose="02020603050405020304" pitchFamily="18" charset="0"/>
                <a:cs typeface="Times New Roman" panose="02020603050405020304" pitchFamily="18" charset="0"/>
              </a:rPr>
              <a:t>'Basic '</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600" b="0" i="0" u="none" strike="noStrike" kern="1200" cap="none" spc="0" normalizeH="0" baseline="0" noProof="0">
                <a:ln>
                  <a:noFill/>
                </a:ln>
                <a:solidFill>
                  <a:srgbClr val="9CDCFE"/>
                </a:solidFill>
                <a:effectLst/>
                <a:uLnTx/>
                <a:uFillTx/>
                <a:latin typeface="Consolas" panose="020B0609020204030204" pitchFamily="49" charset="0"/>
                <a:ea typeface="Times New Roman" panose="02020603050405020304" pitchFamily="18" charset="0"/>
                <a:cs typeface="Times New Roman" panose="02020603050405020304" pitchFamily="18" charset="0"/>
              </a:rPr>
              <a:t>secret</a:t>
            </a: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a:ln>
                <a:noFill/>
              </a:ln>
              <a:solidFill>
                <a:srgbClr val="608B4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08B4E"/>
                </a:solidFill>
                <a:effectLst/>
                <a:uLnTx/>
                <a:uFillTx/>
                <a:latin typeface="Consolas" panose="020B0609020204030204" pitchFamily="49" charset="0"/>
                <a:ea typeface="+mn-ea"/>
                <a:cs typeface="+mn-cs"/>
              </a:rPr>
              <a:t>    //... Call GitHub</a:t>
            </a:r>
            <a:endParaRPr kumimoji="0" lang="en-US" sz="1600" b="0" i="0" u="none" strike="noStrike" kern="1200" cap="none" spc="0" normalizeH="0" baseline="0" noProof="0">
              <a:ln>
                <a:noFill/>
              </a:ln>
              <a:solidFill>
                <a:srgbClr val="D4D4D4"/>
              </a:solidFill>
              <a:effectLst/>
              <a:uLnTx/>
              <a:uFillTx/>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cxnSp>
        <p:nvCxnSpPr>
          <p:cNvPr id="20" name="Connector: Elbow 19">
            <a:extLst>
              <a:ext uri="{FF2B5EF4-FFF2-40B4-BE49-F238E27FC236}">
                <a16:creationId xmlns:a16="http://schemas.microsoft.com/office/drawing/2014/main" id="{4DB3498B-BBA3-4706-8BED-97600705D985}"/>
              </a:ext>
            </a:extLst>
          </p:cNvPr>
          <p:cNvCxnSpPr>
            <a:cxnSpLocks/>
            <a:stCxn id="3" idx="0"/>
            <a:endCxn id="7" idx="0"/>
          </p:cNvCxnSpPr>
          <p:nvPr/>
        </p:nvCxnSpPr>
        <p:spPr>
          <a:xfrm rot="16200000" flipV="1">
            <a:off x="2129760" y="2173755"/>
            <a:ext cx="12700" cy="1919031"/>
          </a:xfrm>
          <a:prstGeom prst="bent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FBDA545-1299-422B-9127-68F587441112}"/>
              </a:ext>
            </a:extLst>
          </p:cNvPr>
          <p:cNvCxnSpPr>
            <a:cxnSpLocks/>
            <a:stCxn id="7" idx="2"/>
            <a:endCxn id="6" idx="0"/>
          </p:cNvCxnSpPr>
          <p:nvPr/>
        </p:nvCxnSpPr>
        <p:spPr>
          <a:xfrm rot="16200000" flipH="1">
            <a:off x="1621759" y="3596155"/>
            <a:ext cx="1016000" cy="191903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762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5" end="5"/>
                                            </p:txEl>
                                          </p:spTgt>
                                        </p:tgtEl>
                                        <p:attrNameLst>
                                          <p:attrName>style.visibility</p:attrName>
                                        </p:attrNameLst>
                                      </p:cBhvr>
                                      <p:to>
                                        <p:strVal val="visible"/>
                                      </p:to>
                                    </p:set>
                                    <p:animEffect transition="in" filter="fade">
                                      <p:cBhvr>
                                        <p:cTn id="10" dur="500"/>
                                        <p:tgtEl>
                                          <p:spTgt spid="1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animEffect transition="in" filter="fade">
                                      <p:cBhvr>
                                        <p:cTn id="31" dur="500"/>
                                        <p:tgtEl>
                                          <p:spTgt spid="18">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fade">
                                      <p:cBhvr>
                                        <p:cTn id="42" dur="500"/>
                                        <p:tgtEl>
                                          <p:spTgt spid="18">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8">
                                            <p:txEl>
                                              <p:pRg st="11" end="11"/>
                                            </p:txEl>
                                          </p:spTgt>
                                        </p:tgtEl>
                                        <p:attrNameLst>
                                          <p:attrName>style.visibility</p:attrName>
                                        </p:attrNameLst>
                                      </p:cBhvr>
                                      <p:to>
                                        <p:strVal val="visible"/>
                                      </p:to>
                                    </p:set>
                                    <p:animEffect transition="in" filter="fade">
                                      <p:cBhvr>
                                        <p:cTn id="52" dur="500"/>
                                        <p:tgtEl>
                                          <p:spTgt spid="18">
                                            <p:txEl>
                                              <p:pRg st="11" end="1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xEl>
                                              <p:pRg st="12" end="12"/>
                                            </p:txEl>
                                          </p:spTgt>
                                        </p:tgtEl>
                                        <p:attrNameLst>
                                          <p:attrName>style.visibility</p:attrName>
                                        </p:attrNameLst>
                                      </p:cBhvr>
                                      <p:to>
                                        <p:strVal val="visible"/>
                                      </p:to>
                                    </p:set>
                                    <p:animEffect transition="in" filter="fade">
                                      <p:cBhvr>
                                        <p:cTn id="55" dur="500"/>
                                        <p:tgtEl>
                                          <p:spTgt spid="18">
                                            <p:txEl>
                                              <p:pRg st="12" end="1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8">
                                            <p:txEl>
                                              <p:pRg st="15" end="15"/>
                                            </p:txEl>
                                          </p:spTgt>
                                        </p:tgtEl>
                                        <p:attrNameLst>
                                          <p:attrName>style.visibility</p:attrName>
                                        </p:attrNameLst>
                                      </p:cBhvr>
                                      <p:to>
                                        <p:strVal val="visible"/>
                                      </p:to>
                                    </p:set>
                                    <p:animEffect transition="in" filter="fade">
                                      <p:cBhvr>
                                        <p:cTn id="58" dur="500"/>
                                        <p:tgtEl>
                                          <p:spTgt spid="18">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xEl>
                                              <p:pRg st="13" end="13"/>
                                            </p:txEl>
                                          </p:spTgt>
                                        </p:tgtEl>
                                        <p:attrNameLst>
                                          <p:attrName>style.visibility</p:attrName>
                                        </p:attrNameLst>
                                      </p:cBhvr>
                                      <p:to>
                                        <p:strVal val="visible"/>
                                      </p:to>
                                    </p:set>
                                    <p:animEffect transition="in" filter="fade">
                                      <p:cBhvr>
                                        <p:cTn id="66" dur="500"/>
                                        <p:tgtEl>
                                          <p:spTgt spid="18">
                                            <p:txEl>
                                              <p:pRg st="13" end="13"/>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xEl>
                                              <p:pRg st="14" end="14"/>
                                            </p:txEl>
                                          </p:spTgt>
                                        </p:tgtEl>
                                        <p:attrNameLst>
                                          <p:attrName>style.visibility</p:attrName>
                                        </p:attrNameLst>
                                      </p:cBhvr>
                                      <p:to>
                                        <p:strVal val="visible"/>
                                      </p:to>
                                    </p:set>
                                    <p:animEffect transition="in" filter="fade">
                                      <p:cBhvr>
                                        <p:cTn id="69" dur="500"/>
                                        <p:tgtEl>
                                          <p:spTgt spid="1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45C98F-87B4-BE4D-A699-107E007ED4FE}"/>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a:extLst>
              <a:ext uri="{FF2B5EF4-FFF2-40B4-BE49-F238E27FC236}">
                <a16:creationId xmlns:a16="http://schemas.microsoft.com/office/drawing/2014/main" id="{E9E602A3-2808-487B-9BD3-0F2A9EE8DD24}"/>
              </a:ext>
            </a:extLst>
          </p:cNvPr>
          <p:cNvSpPr>
            <a:spLocks noGrp="1"/>
          </p:cNvSpPr>
          <p:nvPr>
            <p:ph type="title"/>
          </p:nvPr>
        </p:nvSpPr>
        <p:spPr>
          <a:xfrm>
            <a:off x="588263" y="457200"/>
            <a:ext cx="11018520" cy="553998"/>
          </a:xfrm>
        </p:spPr>
        <p:txBody>
          <a:bodyPr/>
          <a:lstStyle/>
          <a:p>
            <a:r>
              <a:rPr lang="en-US" dirty="0">
                <a:solidFill>
                  <a:schemeClr val="bg1"/>
                </a:solidFill>
              </a:rPr>
              <a:t>The deployment side</a:t>
            </a:r>
          </a:p>
        </p:txBody>
      </p:sp>
      <p:grpSp>
        <p:nvGrpSpPr>
          <p:cNvPr id="32" name="Group 31">
            <a:extLst>
              <a:ext uri="{FF2B5EF4-FFF2-40B4-BE49-F238E27FC236}">
                <a16:creationId xmlns:a16="http://schemas.microsoft.com/office/drawing/2014/main" id="{14494252-D3C9-234B-ABED-488D8E35EBE1}"/>
              </a:ext>
            </a:extLst>
          </p:cNvPr>
          <p:cNvGrpSpPr/>
          <p:nvPr/>
        </p:nvGrpSpPr>
        <p:grpSpPr>
          <a:xfrm>
            <a:off x="5247202" y="4642315"/>
            <a:ext cx="1655806" cy="1738876"/>
            <a:chOff x="3904735" y="2842054"/>
            <a:chExt cx="1655806" cy="1738876"/>
          </a:xfrm>
        </p:grpSpPr>
        <p:sp>
          <p:nvSpPr>
            <p:cNvPr id="33" name="U-Turn Arrow 32">
              <a:extLst>
                <a:ext uri="{FF2B5EF4-FFF2-40B4-BE49-F238E27FC236}">
                  <a16:creationId xmlns:a16="http://schemas.microsoft.com/office/drawing/2014/main" id="{A5DB8A1E-7D03-FA45-939A-8BF44BFEA5B8}"/>
                </a:ext>
              </a:extLst>
            </p:cNvPr>
            <p:cNvSpPr/>
            <p:nvPr/>
          </p:nvSpPr>
          <p:spPr bwMode="auto">
            <a:xfrm>
              <a:off x="3904735" y="2842054"/>
              <a:ext cx="1655806" cy="630195"/>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FE62B418-5A48-044F-A52A-E0C94E37F4B1}"/>
                </a:ext>
              </a:extLst>
            </p:cNvPr>
            <p:cNvSpPr txBox="1"/>
            <p:nvPr/>
          </p:nvSpPr>
          <p:spPr>
            <a:xfrm>
              <a:off x="4133335" y="3157836"/>
              <a:ext cx="1198604"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Debug</a:t>
              </a:r>
            </a:p>
          </p:txBody>
        </p:sp>
        <p:sp>
          <p:nvSpPr>
            <p:cNvPr id="35" name="U-Turn Arrow 34">
              <a:extLst>
                <a:ext uri="{FF2B5EF4-FFF2-40B4-BE49-F238E27FC236}">
                  <a16:creationId xmlns:a16="http://schemas.microsoft.com/office/drawing/2014/main" id="{38E054B3-B3BB-6542-927F-0D3543C91D55}"/>
                </a:ext>
              </a:extLst>
            </p:cNvPr>
            <p:cNvSpPr/>
            <p:nvPr/>
          </p:nvSpPr>
          <p:spPr bwMode="auto">
            <a:xfrm rot="10800000">
              <a:off x="3904735" y="3950735"/>
              <a:ext cx="1655806" cy="630195"/>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1145CD07-9368-3C4C-A8AE-80D8CFC3390F}"/>
              </a:ext>
            </a:extLst>
          </p:cNvPr>
          <p:cNvSpPr txBox="1"/>
          <p:nvPr/>
        </p:nvSpPr>
        <p:spPr>
          <a:xfrm>
            <a:off x="5338524" y="4177555"/>
            <a:ext cx="147316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Inner Loop</a:t>
            </a:r>
          </a:p>
        </p:txBody>
      </p:sp>
      <p:sp>
        <p:nvSpPr>
          <p:cNvPr id="39" name="TextBox 38">
            <a:extLst>
              <a:ext uri="{FF2B5EF4-FFF2-40B4-BE49-F238E27FC236}">
                <a16:creationId xmlns:a16="http://schemas.microsoft.com/office/drawing/2014/main" id="{8E6909C9-32AA-294D-B976-A268D311D868}"/>
              </a:ext>
            </a:extLst>
          </p:cNvPr>
          <p:cNvSpPr txBox="1"/>
          <p:nvPr/>
        </p:nvSpPr>
        <p:spPr>
          <a:xfrm>
            <a:off x="5260810" y="1940804"/>
            <a:ext cx="155087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Outer Loop</a:t>
            </a:r>
          </a:p>
        </p:txBody>
      </p:sp>
      <p:sp>
        <p:nvSpPr>
          <p:cNvPr id="40" name="Round Diagonal Corner Rectangle 39">
            <a:extLst>
              <a:ext uri="{FF2B5EF4-FFF2-40B4-BE49-F238E27FC236}">
                <a16:creationId xmlns:a16="http://schemas.microsoft.com/office/drawing/2014/main" id="{22EC1FC9-42E3-E449-B5F8-86E5A5C67064}"/>
              </a:ext>
            </a:extLst>
          </p:cNvPr>
          <p:cNvSpPr/>
          <p:nvPr/>
        </p:nvSpPr>
        <p:spPr bwMode="auto">
          <a:xfrm>
            <a:off x="1401900" y="4843797"/>
            <a:ext cx="1828800" cy="1371600"/>
          </a:xfrm>
          <a:prstGeom prst="round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Source Control</a:t>
            </a:r>
          </a:p>
        </p:txBody>
      </p:sp>
      <p:sp>
        <p:nvSpPr>
          <p:cNvPr id="41" name="Round Diagonal Corner Rectangle 40">
            <a:extLst>
              <a:ext uri="{FF2B5EF4-FFF2-40B4-BE49-F238E27FC236}">
                <a16:creationId xmlns:a16="http://schemas.microsoft.com/office/drawing/2014/main" id="{2ADEDEBA-3C73-3745-8D18-5643F660FBA2}"/>
              </a:ext>
            </a:extLst>
          </p:cNvPr>
          <p:cNvSpPr/>
          <p:nvPr/>
        </p:nvSpPr>
        <p:spPr bwMode="auto">
          <a:xfrm>
            <a:off x="1401900" y="2474220"/>
            <a:ext cx="1828800" cy="1371600"/>
          </a:xfrm>
          <a:prstGeom prst="round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 and Test (CI)</a:t>
            </a:r>
          </a:p>
        </p:txBody>
      </p:sp>
      <p:sp>
        <p:nvSpPr>
          <p:cNvPr id="42" name="Round Diagonal Corner Rectangle 41">
            <a:extLst>
              <a:ext uri="{FF2B5EF4-FFF2-40B4-BE49-F238E27FC236}">
                <a16:creationId xmlns:a16="http://schemas.microsoft.com/office/drawing/2014/main" id="{19772377-D93F-EC42-A628-05E81AEFD0A6}"/>
              </a:ext>
            </a:extLst>
          </p:cNvPr>
          <p:cNvSpPr/>
          <p:nvPr/>
        </p:nvSpPr>
        <p:spPr bwMode="auto">
          <a:xfrm>
            <a:off x="5090419" y="2475409"/>
            <a:ext cx="1828800" cy="1371600"/>
          </a:xfrm>
          <a:prstGeom prst="round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(CD)</a:t>
            </a:r>
          </a:p>
        </p:txBody>
      </p:sp>
      <p:sp>
        <p:nvSpPr>
          <p:cNvPr id="43" name="Round Diagonal Corner Rectangle 42">
            <a:extLst>
              <a:ext uri="{FF2B5EF4-FFF2-40B4-BE49-F238E27FC236}">
                <a16:creationId xmlns:a16="http://schemas.microsoft.com/office/drawing/2014/main" id="{B66BAA6D-AB65-414C-89F7-F3039298E8EA}"/>
              </a:ext>
            </a:extLst>
          </p:cNvPr>
          <p:cNvSpPr/>
          <p:nvPr/>
        </p:nvSpPr>
        <p:spPr bwMode="auto">
          <a:xfrm>
            <a:off x="8778938" y="2474220"/>
            <a:ext cx="1828800" cy="1371600"/>
          </a:xfrm>
          <a:prstGeom prst="round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(Prod)</a:t>
            </a:r>
          </a:p>
        </p:txBody>
      </p:sp>
      <p:sp>
        <p:nvSpPr>
          <p:cNvPr id="45" name="Round Diagonal Corner Rectangle 44">
            <a:extLst>
              <a:ext uri="{FF2B5EF4-FFF2-40B4-BE49-F238E27FC236}">
                <a16:creationId xmlns:a16="http://schemas.microsoft.com/office/drawing/2014/main" id="{56AA9360-6B53-F446-A577-02E9AE361D5C}"/>
              </a:ext>
            </a:extLst>
          </p:cNvPr>
          <p:cNvSpPr/>
          <p:nvPr/>
        </p:nvSpPr>
        <p:spPr bwMode="auto">
          <a:xfrm>
            <a:off x="8779752" y="4799864"/>
            <a:ext cx="1828800" cy="1371600"/>
          </a:xfrm>
          <a:prstGeom prst="round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 and Diagnostics</a:t>
            </a:r>
          </a:p>
        </p:txBody>
      </p:sp>
      <p:sp>
        <p:nvSpPr>
          <p:cNvPr id="46" name="Down Arrow 45">
            <a:extLst>
              <a:ext uri="{FF2B5EF4-FFF2-40B4-BE49-F238E27FC236}">
                <a16:creationId xmlns:a16="http://schemas.microsoft.com/office/drawing/2014/main" id="{62AEC286-FCD4-674C-9A35-73BC5FE7AF9F}"/>
              </a:ext>
            </a:extLst>
          </p:cNvPr>
          <p:cNvSpPr/>
          <p:nvPr/>
        </p:nvSpPr>
        <p:spPr bwMode="auto">
          <a:xfrm rot="5400000">
            <a:off x="4019364" y="4977243"/>
            <a:ext cx="272354" cy="1069705"/>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Down Arrow 46">
            <a:extLst>
              <a:ext uri="{FF2B5EF4-FFF2-40B4-BE49-F238E27FC236}">
                <a16:creationId xmlns:a16="http://schemas.microsoft.com/office/drawing/2014/main" id="{B6ED8CD4-0F18-9D4D-A5EE-C2516E3C6E7A}"/>
              </a:ext>
            </a:extLst>
          </p:cNvPr>
          <p:cNvSpPr/>
          <p:nvPr/>
        </p:nvSpPr>
        <p:spPr bwMode="auto">
          <a:xfrm rot="10800000">
            <a:off x="2175907" y="4043522"/>
            <a:ext cx="280786" cy="637397"/>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Down Arrow 47">
            <a:extLst>
              <a:ext uri="{FF2B5EF4-FFF2-40B4-BE49-F238E27FC236}">
                <a16:creationId xmlns:a16="http://schemas.microsoft.com/office/drawing/2014/main" id="{1B58E2D8-A3CC-C442-9081-02AAB832E7D7}"/>
              </a:ext>
            </a:extLst>
          </p:cNvPr>
          <p:cNvSpPr/>
          <p:nvPr/>
        </p:nvSpPr>
        <p:spPr bwMode="auto">
          <a:xfrm rot="16200000">
            <a:off x="4019364" y="2625167"/>
            <a:ext cx="272354" cy="1069705"/>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Down Arrow 48">
            <a:extLst>
              <a:ext uri="{FF2B5EF4-FFF2-40B4-BE49-F238E27FC236}">
                <a16:creationId xmlns:a16="http://schemas.microsoft.com/office/drawing/2014/main" id="{257B2030-C66F-8643-848A-5AFBCEB19D27}"/>
              </a:ext>
            </a:extLst>
          </p:cNvPr>
          <p:cNvSpPr/>
          <p:nvPr/>
        </p:nvSpPr>
        <p:spPr bwMode="auto">
          <a:xfrm rot="5400000">
            <a:off x="7728179" y="4977243"/>
            <a:ext cx="272354" cy="1069705"/>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wn Arrow 49">
            <a:extLst>
              <a:ext uri="{FF2B5EF4-FFF2-40B4-BE49-F238E27FC236}">
                <a16:creationId xmlns:a16="http://schemas.microsoft.com/office/drawing/2014/main" id="{8979C831-F248-2C43-BD7A-2DA6377FE7CB}"/>
              </a:ext>
            </a:extLst>
          </p:cNvPr>
          <p:cNvSpPr/>
          <p:nvPr/>
        </p:nvSpPr>
        <p:spPr bwMode="auto">
          <a:xfrm rot="16200000">
            <a:off x="7728179" y="2625167"/>
            <a:ext cx="272354" cy="1069705"/>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Down Arrow 50">
            <a:extLst>
              <a:ext uri="{FF2B5EF4-FFF2-40B4-BE49-F238E27FC236}">
                <a16:creationId xmlns:a16="http://schemas.microsoft.com/office/drawing/2014/main" id="{34DFC00C-675A-C740-A2BA-3FB4100EA5AD}"/>
              </a:ext>
            </a:extLst>
          </p:cNvPr>
          <p:cNvSpPr/>
          <p:nvPr/>
        </p:nvSpPr>
        <p:spPr bwMode="auto">
          <a:xfrm>
            <a:off x="9563590" y="4004143"/>
            <a:ext cx="280786" cy="637397"/>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66931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45C98F-87B4-BE4D-A699-107E007ED4FE}"/>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a:extLst>
              <a:ext uri="{FF2B5EF4-FFF2-40B4-BE49-F238E27FC236}">
                <a16:creationId xmlns:a16="http://schemas.microsoft.com/office/drawing/2014/main" id="{E9E602A3-2808-487B-9BD3-0F2A9EE8DD24}"/>
              </a:ext>
            </a:extLst>
          </p:cNvPr>
          <p:cNvSpPr>
            <a:spLocks noGrp="1"/>
          </p:cNvSpPr>
          <p:nvPr>
            <p:ph type="title"/>
          </p:nvPr>
        </p:nvSpPr>
        <p:spPr>
          <a:xfrm>
            <a:off x="588263" y="457200"/>
            <a:ext cx="11018520" cy="553998"/>
          </a:xfrm>
        </p:spPr>
        <p:txBody>
          <a:bodyPr/>
          <a:lstStyle/>
          <a:p>
            <a:r>
              <a:rPr lang="en-US" dirty="0">
                <a:solidFill>
                  <a:schemeClr val="bg1"/>
                </a:solidFill>
              </a:rPr>
              <a:t>Getting code to the cloud</a:t>
            </a:r>
          </a:p>
        </p:txBody>
      </p:sp>
      <p:sp>
        <p:nvSpPr>
          <p:cNvPr id="89" name="Rectangle 88">
            <a:extLst>
              <a:ext uri="{FF2B5EF4-FFF2-40B4-BE49-F238E27FC236}">
                <a16:creationId xmlns:a16="http://schemas.microsoft.com/office/drawing/2014/main" id="{C8345D23-9332-4A14-9BCF-49DBF02FD3AF}"/>
              </a:ext>
            </a:extLst>
          </p:cNvPr>
          <p:cNvSpPr/>
          <p:nvPr/>
        </p:nvSpPr>
        <p:spPr bwMode="auto">
          <a:xfrm>
            <a:off x="8659040" y="2750457"/>
            <a:ext cx="1939837" cy="19223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Graphic 90">
            <a:extLst>
              <a:ext uri="{FF2B5EF4-FFF2-40B4-BE49-F238E27FC236}">
                <a16:creationId xmlns:a16="http://schemas.microsoft.com/office/drawing/2014/main" id="{1D8FC576-6650-481A-A2AA-88822325A2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2265" y="2750457"/>
            <a:ext cx="640080" cy="640080"/>
          </a:xfrm>
          <a:prstGeom prst="rect">
            <a:avLst/>
          </a:prstGeom>
        </p:spPr>
      </p:pic>
      <p:pic>
        <p:nvPicPr>
          <p:cNvPr id="92" name="Graphic 91">
            <a:extLst>
              <a:ext uri="{FF2B5EF4-FFF2-40B4-BE49-F238E27FC236}">
                <a16:creationId xmlns:a16="http://schemas.microsoft.com/office/drawing/2014/main" id="{366926EB-32F8-45A7-B25D-70E0404776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5733" y="4032721"/>
            <a:ext cx="653144" cy="640080"/>
          </a:xfrm>
          <a:prstGeom prst="rect">
            <a:avLst/>
          </a:prstGeom>
        </p:spPr>
      </p:pic>
      <p:pic>
        <p:nvPicPr>
          <p:cNvPr id="93" name="Picture 92" descr="A picture containing object&#10;&#10;Description generated with very high confidence">
            <a:extLst>
              <a:ext uri="{FF2B5EF4-FFF2-40B4-BE49-F238E27FC236}">
                <a16:creationId xmlns:a16="http://schemas.microsoft.com/office/drawing/2014/main" id="{027D7614-2336-4268-9C50-5ADFC9953729}"/>
              </a:ext>
            </a:extLst>
          </p:cNvPr>
          <p:cNvPicPr>
            <a:picLocks noChangeAspect="1"/>
          </p:cNvPicPr>
          <p:nvPr/>
        </p:nvPicPr>
        <p:blipFill>
          <a:blip r:embed="rId6"/>
          <a:stretch>
            <a:fillRect/>
          </a:stretch>
        </p:blipFill>
        <p:spPr>
          <a:xfrm>
            <a:off x="8659041" y="2750457"/>
            <a:ext cx="640080" cy="640080"/>
          </a:xfrm>
          <a:prstGeom prst="rect">
            <a:avLst/>
          </a:prstGeom>
        </p:spPr>
      </p:pic>
      <p:pic>
        <p:nvPicPr>
          <p:cNvPr id="94" name="Content Placeholder 2">
            <a:extLst>
              <a:ext uri="{FF2B5EF4-FFF2-40B4-BE49-F238E27FC236}">
                <a16:creationId xmlns:a16="http://schemas.microsoft.com/office/drawing/2014/main" id="{1960364B-2797-406A-8259-20FBB4F64D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59041" y="4032721"/>
            <a:ext cx="640080" cy="640080"/>
          </a:xfrm>
          <a:prstGeom prst="rect">
            <a:avLst/>
          </a:prstGeom>
        </p:spPr>
      </p:pic>
      <p:cxnSp>
        <p:nvCxnSpPr>
          <p:cNvPr id="95" name="Straight Arrow Connector 94">
            <a:extLst>
              <a:ext uri="{FF2B5EF4-FFF2-40B4-BE49-F238E27FC236}">
                <a16:creationId xmlns:a16="http://schemas.microsoft.com/office/drawing/2014/main" id="{A277125C-27BA-4974-B589-47EC35B4FD05}"/>
              </a:ext>
            </a:extLst>
          </p:cNvPr>
          <p:cNvCxnSpPr>
            <a:cxnSpLocks/>
            <a:stCxn id="94" idx="0"/>
            <a:endCxn id="93" idx="2"/>
          </p:cNvCxnSpPr>
          <p:nvPr/>
        </p:nvCxnSpPr>
        <p:spPr>
          <a:xfrm flipV="1">
            <a:off x="8979081" y="3390537"/>
            <a:ext cx="0" cy="6421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03A5E86-9A53-4E78-BDE9-DED9A086CC90}"/>
              </a:ext>
            </a:extLst>
          </p:cNvPr>
          <p:cNvCxnSpPr>
            <a:cxnSpLocks/>
            <a:stCxn id="92" idx="1"/>
            <a:endCxn id="94" idx="3"/>
          </p:cNvCxnSpPr>
          <p:nvPr/>
        </p:nvCxnSpPr>
        <p:spPr>
          <a:xfrm flipH="1">
            <a:off x="9299121" y="4352761"/>
            <a:ext cx="64661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31BD520-DD23-4651-B8BD-56EED8CD9AFA}"/>
              </a:ext>
            </a:extLst>
          </p:cNvPr>
          <p:cNvCxnSpPr>
            <a:cxnSpLocks/>
            <a:stCxn id="93" idx="3"/>
            <a:endCxn id="91" idx="1"/>
          </p:cNvCxnSpPr>
          <p:nvPr/>
        </p:nvCxnSpPr>
        <p:spPr>
          <a:xfrm>
            <a:off x="9299121" y="3070497"/>
            <a:ext cx="65314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5CE4FBD-E5CA-4C42-B49D-AEAAC7C58EBC}"/>
              </a:ext>
            </a:extLst>
          </p:cNvPr>
          <p:cNvSpPr txBox="1"/>
          <p:nvPr/>
        </p:nvSpPr>
        <p:spPr>
          <a:xfrm>
            <a:off x="9367733" y="4103569"/>
            <a:ext cx="525785"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check-in</a:t>
            </a:r>
          </a:p>
        </p:txBody>
      </p:sp>
      <p:sp>
        <p:nvSpPr>
          <p:cNvPr id="101" name="TextBox 100">
            <a:extLst>
              <a:ext uri="{FF2B5EF4-FFF2-40B4-BE49-F238E27FC236}">
                <a16:creationId xmlns:a16="http://schemas.microsoft.com/office/drawing/2014/main" id="{268D60E3-BF66-46B9-B236-0DF789285A2B}"/>
              </a:ext>
            </a:extLst>
          </p:cNvPr>
          <p:cNvSpPr txBox="1"/>
          <p:nvPr/>
        </p:nvSpPr>
        <p:spPr>
          <a:xfrm>
            <a:off x="9015669" y="3626990"/>
            <a:ext cx="123432"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CI</a:t>
            </a:r>
          </a:p>
        </p:txBody>
      </p:sp>
      <p:sp>
        <p:nvSpPr>
          <p:cNvPr id="102" name="TextBox 101">
            <a:extLst>
              <a:ext uri="{FF2B5EF4-FFF2-40B4-BE49-F238E27FC236}">
                <a16:creationId xmlns:a16="http://schemas.microsoft.com/office/drawing/2014/main" id="{85C01E4F-23F7-4683-90B9-840053DC81FF}"/>
              </a:ext>
            </a:extLst>
          </p:cNvPr>
          <p:cNvSpPr txBox="1"/>
          <p:nvPr/>
        </p:nvSpPr>
        <p:spPr>
          <a:xfrm>
            <a:off x="9529453" y="3145879"/>
            <a:ext cx="18594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CD</a:t>
            </a:r>
          </a:p>
        </p:txBody>
      </p:sp>
      <p:sp>
        <p:nvSpPr>
          <p:cNvPr id="104" name="TextBox 103">
            <a:extLst>
              <a:ext uri="{FF2B5EF4-FFF2-40B4-BE49-F238E27FC236}">
                <a16:creationId xmlns:a16="http://schemas.microsoft.com/office/drawing/2014/main" id="{C64CFBB7-FB8B-41BD-8D80-CF97A24A10B3}"/>
              </a:ext>
            </a:extLst>
          </p:cNvPr>
          <p:cNvSpPr txBox="1"/>
          <p:nvPr/>
        </p:nvSpPr>
        <p:spPr>
          <a:xfrm>
            <a:off x="8659040" y="4993694"/>
            <a:ext cx="1939837"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CI/CD tools</a:t>
            </a:r>
          </a:p>
        </p:txBody>
      </p:sp>
      <p:sp>
        <p:nvSpPr>
          <p:cNvPr id="65" name="Rectangle 64">
            <a:extLst>
              <a:ext uri="{FF2B5EF4-FFF2-40B4-BE49-F238E27FC236}">
                <a16:creationId xmlns:a16="http://schemas.microsoft.com/office/drawing/2014/main" id="{E33F7C82-E1CD-4135-AA3F-7263F82127A1}"/>
              </a:ext>
            </a:extLst>
          </p:cNvPr>
          <p:cNvSpPr/>
          <p:nvPr/>
        </p:nvSpPr>
        <p:spPr bwMode="auto">
          <a:xfrm>
            <a:off x="1593122" y="2750457"/>
            <a:ext cx="1939837" cy="19223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5486B5E3-A0D5-4EC1-907A-C16B9DE256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347" y="2750457"/>
            <a:ext cx="640080" cy="640080"/>
          </a:xfrm>
          <a:prstGeom prst="rect">
            <a:avLst/>
          </a:prstGeom>
        </p:spPr>
      </p:pic>
      <p:pic>
        <p:nvPicPr>
          <p:cNvPr id="38" name="Graphic 37">
            <a:extLst>
              <a:ext uri="{FF2B5EF4-FFF2-40B4-BE49-F238E27FC236}">
                <a16:creationId xmlns:a16="http://schemas.microsoft.com/office/drawing/2014/main" id="{30CAEB92-2A59-4E98-B11E-C61628B6B9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9815" y="4032721"/>
            <a:ext cx="653144" cy="640080"/>
          </a:xfrm>
          <a:prstGeom prst="rect">
            <a:avLst/>
          </a:prstGeom>
        </p:spPr>
      </p:pic>
      <p:cxnSp>
        <p:nvCxnSpPr>
          <p:cNvPr id="44" name="Straight Arrow Connector 43">
            <a:extLst>
              <a:ext uri="{FF2B5EF4-FFF2-40B4-BE49-F238E27FC236}">
                <a16:creationId xmlns:a16="http://schemas.microsoft.com/office/drawing/2014/main" id="{EF55BC92-5755-4712-8E1D-2977EF3C8066}"/>
              </a:ext>
            </a:extLst>
          </p:cNvPr>
          <p:cNvCxnSpPr>
            <a:cxnSpLocks/>
            <a:stCxn id="38" idx="0"/>
            <a:endCxn id="37" idx="2"/>
          </p:cNvCxnSpPr>
          <p:nvPr/>
        </p:nvCxnSpPr>
        <p:spPr>
          <a:xfrm flipV="1">
            <a:off x="3206387" y="3390537"/>
            <a:ext cx="0" cy="6421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9EA78D9-B6A0-448E-9972-1D98B67EF4A6}"/>
              </a:ext>
            </a:extLst>
          </p:cNvPr>
          <p:cNvSpPr txBox="1"/>
          <p:nvPr/>
        </p:nvSpPr>
        <p:spPr>
          <a:xfrm>
            <a:off x="1950634" y="3626990"/>
            <a:ext cx="1218282"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“right-click publish”</a:t>
            </a:r>
          </a:p>
        </p:txBody>
      </p:sp>
      <p:sp>
        <p:nvSpPr>
          <p:cNvPr id="105" name="TextBox 104">
            <a:extLst>
              <a:ext uri="{FF2B5EF4-FFF2-40B4-BE49-F238E27FC236}">
                <a16:creationId xmlns:a16="http://schemas.microsoft.com/office/drawing/2014/main" id="{9B55624F-7E08-446C-B4D5-A4EF27A7AC18}"/>
              </a:ext>
            </a:extLst>
          </p:cNvPr>
          <p:cNvSpPr txBox="1"/>
          <p:nvPr/>
        </p:nvSpPr>
        <p:spPr>
          <a:xfrm>
            <a:off x="1593122" y="4993694"/>
            <a:ext cx="1939837"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Direct publish</a:t>
            </a:r>
          </a:p>
        </p:txBody>
      </p:sp>
      <p:sp>
        <p:nvSpPr>
          <p:cNvPr id="78" name="Rectangle 77">
            <a:extLst>
              <a:ext uri="{FF2B5EF4-FFF2-40B4-BE49-F238E27FC236}">
                <a16:creationId xmlns:a16="http://schemas.microsoft.com/office/drawing/2014/main" id="{48650A4C-CBD8-4A71-B829-43C4B2A4C173}"/>
              </a:ext>
            </a:extLst>
          </p:cNvPr>
          <p:cNvSpPr/>
          <p:nvPr/>
        </p:nvSpPr>
        <p:spPr bwMode="auto">
          <a:xfrm>
            <a:off x="5126081" y="2751310"/>
            <a:ext cx="1939837" cy="19223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Graphic 79">
            <a:extLst>
              <a:ext uri="{FF2B5EF4-FFF2-40B4-BE49-F238E27FC236}">
                <a16:creationId xmlns:a16="http://schemas.microsoft.com/office/drawing/2014/main" id="{3C24E0CB-8300-4DAF-B6E1-478EFDA5A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9306" y="2751310"/>
            <a:ext cx="640080" cy="640080"/>
          </a:xfrm>
          <a:prstGeom prst="rect">
            <a:avLst/>
          </a:prstGeom>
        </p:spPr>
      </p:pic>
      <p:pic>
        <p:nvPicPr>
          <p:cNvPr id="81" name="Graphic 80">
            <a:extLst>
              <a:ext uri="{FF2B5EF4-FFF2-40B4-BE49-F238E27FC236}">
                <a16:creationId xmlns:a16="http://schemas.microsoft.com/office/drawing/2014/main" id="{25FAA317-1BFF-4F65-8044-F144932A6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2774" y="4033574"/>
            <a:ext cx="653144" cy="640080"/>
          </a:xfrm>
          <a:prstGeom prst="rect">
            <a:avLst/>
          </a:prstGeom>
        </p:spPr>
      </p:pic>
      <p:pic>
        <p:nvPicPr>
          <p:cNvPr id="83" name="Content Placeholder 2">
            <a:extLst>
              <a:ext uri="{FF2B5EF4-FFF2-40B4-BE49-F238E27FC236}">
                <a16:creationId xmlns:a16="http://schemas.microsoft.com/office/drawing/2014/main" id="{7F0DCA3A-BAA6-4012-A727-2552AEFBF5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26082" y="4033574"/>
            <a:ext cx="640080" cy="640080"/>
          </a:xfrm>
          <a:prstGeom prst="rect">
            <a:avLst/>
          </a:prstGeom>
        </p:spPr>
      </p:pic>
      <p:cxnSp>
        <p:nvCxnSpPr>
          <p:cNvPr id="86" name="Straight Arrow Connector 85">
            <a:extLst>
              <a:ext uri="{FF2B5EF4-FFF2-40B4-BE49-F238E27FC236}">
                <a16:creationId xmlns:a16="http://schemas.microsoft.com/office/drawing/2014/main" id="{1A2320C8-6EF1-4788-8162-38C7A81D2FBA}"/>
              </a:ext>
            </a:extLst>
          </p:cNvPr>
          <p:cNvCxnSpPr>
            <a:cxnSpLocks/>
            <a:stCxn id="81" idx="1"/>
            <a:endCxn id="83" idx="3"/>
          </p:cNvCxnSpPr>
          <p:nvPr/>
        </p:nvCxnSpPr>
        <p:spPr>
          <a:xfrm flipH="1">
            <a:off x="5766162" y="4353614"/>
            <a:ext cx="64661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79FEC0-0896-426E-9510-CDFA9393C3BA}"/>
              </a:ext>
            </a:extLst>
          </p:cNvPr>
          <p:cNvCxnSpPr>
            <a:stCxn id="83" idx="0"/>
            <a:endCxn id="80" idx="1"/>
          </p:cNvCxnSpPr>
          <p:nvPr/>
        </p:nvCxnSpPr>
        <p:spPr>
          <a:xfrm rot="5400000" flipH="1" flipV="1">
            <a:off x="5451602" y="3065870"/>
            <a:ext cx="962224" cy="9731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5E7A32C-9F44-4D84-A934-2B52F881A238}"/>
              </a:ext>
            </a:extLst>
          </p:cNvPr>
          <p:cNvSpPr txBox="1"/>
          <p:nvPr/>
        </p:nvSpPr>
        <p:spPr>
          <a:xfrm>
            <a:off x="5826575" y="4103569"/>
            <a:ext cx="525785"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check-in</a:t>
            </a:r>
          </a:p>
        </p:txBody>
      </p:sp>
      <p:sp>
        <p:nvSpPr>
          <p:cNvPr id="29" name="TextBox 28">
            <a:extLst>
              <a:ext uri="{FF2B5EF4-FFF2-40B4-BE49-F238E27FC236}">
                <a16:creationId xmlns:a16="http://schemas.microsoft.com/office/drawing/2014/main" id="{1C099293-EB2E-43F2-B44A-D1038EFBCA5C}"/>
              </a:ext>
            </a:extLst>
          </p:cNvPr>
          <p:cNvSpPr txBox="1"/>
          <p:nvPr/>
        </p:nvSpPr>
        <p:spPr>
          <a:xfrm>
            <a:off x="5126081" y="4993694"/>
            <a:ext cx="1939837"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Service SCM (Kudu)</a:t>
            </a:r>
          </a:p>
        </p:txBody>
      </p:sp>
      <p:sp>
        <p:nvSpPr>
          <p:cNvPr id="106" name="TextBox 105">
            <a:extLst>
              <a:ext uri="{FF2B5EF4-FFF2-40B4-BE49-F238E27FC236}">
                <a16:creationId xmlns:a16="http://schemas.microsoft.com/office/drawing/2014/main" id="{91E0772B-564C-4CDC-B59F-B25C153464CA}"/>
              </a:ext>
            </a:extLst>
          </p:cNvPr>
          <p:cNvSpPr txBox="1"/>
          <p:nvPr/>
        </p:nvSpPr>
        <p:spPr>
          <a:xfrm>
            <a:off x="5533389" y="3138527"/>
            <a:ext cx="18594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CD</a:t>
            </a:r>
          </a:p>
        </p:txBody>
      </p:sp>
    </p:spTree>
    <p:extLst>
      <p:ext uri="{BB962C8B-B14F-4D97-AF65-F5344CB8AC3E}">
        <p14:creationId xmlns:p14="http://schemas.microsoft.com/office/powerpoint/2010/main" val="2599040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par>
                                <p:cTn id="37" presetID="10"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par>
                                <p:cTn id="45" presetID="10"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0" presetClass="entr" presetSubtype="0" fill="hold" nodeType="with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500"/>
                                        <p:tgtEl>
                                          <p:spTgt spid="9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10" presetClass="entr" presetSubtype="0" fill="hold" nodeType="with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10"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500"/>
                                        <p:tgtEl>
                                          <p:spTgt spid="9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500"/>
                                        <p:tgtEl>
                                          <p:spTgt spid="10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2"/>
                                        </p:tgtEl>
                                        <p:attrNameLst>
                                          <p:attrName>style.visibility</p:attrName>
                                        </p:attrNameLst>
                                      </p:cBhvr>
                                      <p:to>
                                        <p:strVal val="visible"/>
                                      </p:to>
                                    </p:set>
                                    <p:animEffect transition="in" filter="fade">
                                      <p:cBhvr>
                                        <p:cTn id="9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4" grpId="0"/>
      <p:bldP spid="27" grpId="0"/>
      <p:bldP spid="105" grpId="0"/>
      <p:bldP spid="99" grpId="0"/>
      <p:bldP spid="29" grpId="0"/>
      <p:bldP spid="10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58;p16">
            <a:extLst>
              <a:ext uri="{FF2B5EF4-FFF2-40B4-BE49-F238E27FC236}">
                <a16:creationId xmlns:a16="http://schemas.microsoft.com/office/drawing/2014/main" id="{CDA9434F-1804-4D2C-B155-39A74F85A909}"/>
              </a:ext>
            </a:extLst>
          </p:cNvPr>
          <p:cNvSpPr txBox="1">
            <a:spLocks/>
          </p:cNvSpPr>
          <p:nvPr/>
        </p:nvSpPr>
        <p:spPr>
          <a:xfrm>
            <a:off x="585216" y="3033223"/>
            <a:ext cx="9144000" cy="498599"/>
          </a:xfrm>
          <a:prstGeom prst="rect">
            <a:avLst/>
          </a:prstGeom>
        </p:spPr>
        <p:txBody>
          <a:bodyPr spcFirstLastPara="1" wrap="square" lIns="121900" tIns="121900" rIns="121900" bIns="121900" anchor="b" anchorCtr="0">
            <a:no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r>
              <a:rPr lang="en-US" sz="3600" spc="-51" dirty="0">
                <a:gradFill>
                  <a:gsLst>
                    <a:gs pos="1250">
                      <a:srgbClr val="FFFFFF"/>
                    </a:gs>
                    <a:gs pos="100000">
                      <a:srgbClr val="FFFFFF"/>
                    </a:gs>
                  </a:gsLst>
                  <a:lin ang="5400000" scaled="0"/>
                </a:gradFill>
                <a:latin typeface="Segoe UI Semibold"/>
              </a:rPr>
              <a:t>Demo </a:t>
            </a:r>
          </a:p>
        </p:txBody>
      </p:sp>
      <p:sp>
        <p:nvSpPr>
          <p:cNvPr id="3" name="Google Shape;3859;p16">
            <a:extLst>
              <a:ext uri="{FF2B5EF4-FFF2-40B4-BE49-F238E27FC236}">
                <a16:creationId xmlns:a16="http://schemas.microsoft.com/office/drawing/2014/main" id="{C7AFFC0D-70D5-4367-BACB-B3F9D50E4BFB}"/>
              </a:ext>
            </a:extLst>
          </p:cNvPr>
          <p:cNvSpPr txBox="1">
            <a:spLocks/>
          </p:cNvSpPr>
          <p:nvPr/>
        </p:nvSpPr>
        <p:spPr>
          <a:xfrm>
            <a:off x="585216" y="3977321"/>
            <a:ext cx="9144000" cy="307777"/>
          </a:xfrm>
          <a:prstGeom prst="rect">
            <a:avLst/>
          </a:prstGeom>
        </p:spPr>
        <p:txBody>
          <a:bodyPr spcFirstLastPara="1" wrap="square" lIns="121900" tIns="121900" rIns="121900" bIns="121900" anchor="t" anchorCtr="0">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932719">
              <a:buNone/>
            </a:pPr>
            <a:endParaRPr lang="en-US" sz="28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9981277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425" y="4050414"/>
            <a:ext cx="2665919" cy="960044"/>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0551" y="4050415"/>
            <a:ext cx="2455028" cy="627691"/>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8382" y="4050414"/>
            <a:ext cx="2579838" cy="960044"/>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353"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353"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grpSp>
        <p:nvGrpSpPr>
          <p:cNvPr id="20" name="Group 19"/>
          <p:cNvGrpSpPr/>
          <p:nvPr/>
        </p:nvGrpSpPr>
        <p:grpSpPr>
          <a:xfrm>
            <a:off x="8805464" y="2303968"/>
            <a:ext cx="1685198" cy="1685198"/>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p:cNvGrpSpPr/>
          <p:nvPr/>
        </p:nvGrpSpPr>
        <p:grpSpPr>
          <a:xfrm>
            <a:off x="5316785" y="2303968"/>
            <a:ext cx="1685198" cy="1685198"/>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5701" y="2303968"/>
            <a:ext cx="1685198" cy="1685198"/>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TextBox 51"/>
          <p:cNvSpPr txBox="1"/>
          <p:nvPr/>
        </p:nvSpPr>
        <p:spPr>
          <a:xfrm>
            <a:off x="9249807" y="3223733"/>
            <a:ext cx="445235" cy="452461"/>
          </a:xfrm>
          <a:prstGeom prst="rect">
            <a:avLst/>
          </a:prstGeom>
          <a:noFill/>
        </p:spPr>
        <p:txBody>
          <a:bodyPr wrap="non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174"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53" name="Rectangle 52"/>
          <p:cNvSpPr/>
          <p:nvPr/>
        </p:nvSpPr>
        <p:spPr>
          <a:xfrm>
            <a:off x="865" y="487"/>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itle 3"/>
          <p:cNvSpPr txBox="1">
            <a:spLocks/>
          </p:cNvSpPr>
          <p:nvPr/>
        </p:nvSpPr>
        <p:spPr>
          <a:xfrm>
            <a:off x="419450" y="650924"/>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rPr>
              <a:t>What is </a:t>
            </a:r>
            <a:r>
              <a:rPr kumimoji="0" lang="en-US" sz="4800" b="0" i="0" u="none" strike="noStrike" kern="1200" cap="none" spc="-102" normalizeH="0" baseline="0" noProof="0" dirty="0" err="1">
                <a:ln w="3175">
                  <a:noFill/>
                </a:ln>
                <a:solidFill>
                  <a:prstClr val="white"/>
                </a:solidFill>
                <a:effectLst/>
                <a:uLnTx/>
                <a:uFillTx/>
                <a:latin typeface="Calibri Light" panose="020F0302020204030204"/>
                <a:ea typeface="+mn-ea"/>
                <a:cs typeface="Segoe UI" pitchFamily="34" charset="0"/>
              </a:rPr>
              <a:t>Serverless</a:t>
            </a:r>
            <a:r>
              <a:rPr kumimoji="0" lang="en-US" sz="4800"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rPr>
              <a:t>?</a:t>
            </a:r>
          </a:p>
        </p:txBody>
      </p:sp>
    </p:spTree>
    <p:extLst>
      <p:ext uri="{BB962C8B-B14F-4D97-AF65-F5344CB8AC3E}">
        <p14:creationId xmlns:p14="http://schemas.microsoft.com/office/powerpoint/2010/main" val="412847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par>
                                <p:cTn id="35" presetID="1" presetClass="entr" presetSubtype="0" fill="hold" grpId="0" nodeType="withEffect">
                                  <p:stCondLst>
                                    <p:cond delay="400"/>
                                  </p:stCondLst>
                                  <p:childTnLst>
                                    <p:set>
                                      <p:cBhvr>
                                        <p:cTn id="36"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136" y="-645251"/>
            <a:ext cx="8148502" cy="8148502"/>
          </a:xfrm>
          <a:prstGeom prst="ellipse">
            <a:avLst/>
          </a:prstGeom>
          <a:ln w="1270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82298" y="1544919"/>
            <a:ext cx="5536836" cy="4494128"/>
            <a:chOff x="632009" y="1575401"/>
            <a:chExt cx="5647861" cy="4584245"/>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9541" y="1575401"/>
              <a:ext cx="5401365" cy="822960"/>
              <a:chOff x="869541" y="1575401"/>
              <a:chExt cx="5401365"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23220"/>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Solve business problems—not technology </a:t>
                </a:r>
                <a:b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95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p:spPr>
              <p:txBody>
                <a:bodyPr vert="horz" wrap="square" lIns="68578" tIns="34288" rIns="68578" bIns="34288" numCol="1" anchor="t" anchorCtr="0" compatLnSpc="1">
                  <a:prstTxWarp prst="textNoShape">
                    <a:avLst/>
                  </a:prstTxWarp>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23439"/>
              <a:chOff x="632009" y="2965089"/>
              <a:chExt cx="5643379" cy="1323439"/>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23439"/>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Shorter time to market</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Fixed costs converted to variable costs</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Better service stability</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Better development and testing management</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23439"/>
              <a:chOff x="632009" y="4836207"/>
              <a:chExt cx="5647861" cy="1323439"/>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23439"/>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Simplified starting experience</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Easier pivoting means more flexibility</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Easier experimentation</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Scale at your pace—don’t bet the farm on Day 1</a:t>
                </a: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en-US" sz="1372"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a:t>What are the benefits?</a:t>
            </a:r>
          </a:p>
        </p:txBody>
      </p:sp>
    </p:spTree>
    <p:extLst>
      <p:ext uri="{BB962C8B-B14F-4D97-AF65-F5344CB8AC3E}">
        <p14:creationId xmlns:p14="http://schemas.microsoft.com/office/powerpoint/2010/main" val="109588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Message sent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16716"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Millions of devices feed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into Stream Analytics</a:t>
              </a:r>
              <a:endParaRPr kumimoji="0" lang="en-US" altLang="en-US" sz="1076"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Store data in</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Transform to</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Photo taken and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err="1">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WebHook</a:t>
              </a: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Stores in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Produces scaled</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Every 15</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451" name="Rectangle 450"/>
          <p:cNvSpPr/>
          <p:nvPr/>
        </p:nvSpPr>
        <p:spPr>
          <a:xfrm>
            <a:off x="865" y="487"/>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rPr>
              <a:t>Scenarios for Serverless</a:t>
            </a:r>
          </a:p>
        </p:txBody>
      </p:sp>
      <p:sp>
        <p:nvSpPr>
          <p:cNvPr id="453" name="Title 3"/>
          <p:cNvSpPr txBox="1">
            <a:spLocks/>
          </p:cNvSpPr>
          <p:nvPr/>
        </p:nvSpPr>
        <p:spPr>
          <a:xfrm>
            <a:off x="417403" y="1113566"/>
            <a:ext cx="11656234" cy="5259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prstClr val="white"/>
                </a:solidFill>
                <a:effectLst/>
                <a:uLnTx/>
                <a:uFillTx/>
                <a:latin typeface="Calibri Light" panose="020F0302020204030204"/>
                <a:ea typeface="+mn-ea"/>
                <a:cs typeface="Segoe UI Semilight" panose="020B0402040204020203" pitchFamily="34" charset="0"/>
              </a:rPr>
              <a:t>Anything that needs </a:t>
            </a:r>
            <a:r>
              <a:rPr kumimoji="0" lang="en-US" sz="1800" b="0" i="0" u="none" strike="noStrike" kern="1200" cap="none" spc="0" normalizeH="0" baseline="0" noProof="0">
                <a:ln w="3175">
                  <a:noFill/>
                </a:ln>
                <a:solidFill>
                  <a:prstClr val="white"/>
                </a:solidFill>
                <a:effectLst/>
                <a:uLnTx/>
                <a:uFillTx/>
                <a:latin typeface="Calibri Light" panose="020F0302020204030204"/>
                <a:ea typeface="+mn-ea"/>
                <a:cs typeface="Segoe UI Semilight" panose="020B0402040204020203" pitchFamily="34" charset="0"/>
              </a:rPr>
              <a:t>to respond to events</a:t>
            </a:r>
            <a:endParaRPr kumimoji="0" lang="en-US" sz="1800" b="0" i="0" u="none" strike="noStrike" kern="1200" cap="none" spc="0" normalizeH="0" baseline="0" noProof="0" dirty="0">
              <a:ln w="3175">
                <a:noFill/>
              </a:ln>
              <a:solidFill>
                <a:prstClr val="white"/>
              </a:solidFill>
              <a:effectLst/>
              <a:uLnTx/>
              <a:uFillTx/>
              <a:latin typeface="Calibri Light" panose="020F0302020204030204"/>
              <a:ea typeface="+mn-ea"/>
              <a:cs typeface="Segoe UI Semilight" panose="020B0402040204020203" pitchFamily="34" charset="0"/>
            </a:endParaRPr>
          </a:p>
        </p:txBody>
      </p:sp>
    </p:spTree>
    <p:extLst>
      <p:ext uri="{BB962C8B-B14F-4D97-AF65-F5344CB8AC3E}">
        <p14:creationId xmlns:p14="http://schemas.microsoft.com/office/powerpoint/2010/main" val="28184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D0DF185-34AE-3E4D-9978-800BCC132F17}"/>
              </a:ext>
            </a:extLst>
          </p:cNvPr>
          <p:cNvSpPr/>
          <p:nvPr/>
        </p:nvSpPr>
        <p:spPr>
          <a:xfrm>
            <a:off x="863" y="-57957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0C2088-B0AB-4DEB-86D0-D3E9FF71096B}"/>
              </a:ext>
            </a:extLst>
          </p:cNvPr>
          <p:cNvSpPr>
            <a:spLocks noGrp="1"/>
          </p:cNvSpPr>
          <p:nvPr>
            <p:ph type="title"/>
          </p:nvPr>
        </p:nvSpPr>
        <p:spPr>
          <a:xfrm>
            <a:off x="268078" y="139886"/>
            <a:ext cx="11655840" cy="899665"/>
          </a:xfrm>
        </p:spPr>
        <p:txBody>
          <a:bodyPr>
            <a:normAutofit/>
          </a:bodyPr>
          <a:lstStyle/>
          <a:p>
            <a:r>
              <a:rPr lang="en-US" dirty="0">
                <a:solidFill>
                  <a:schemeClr val="bg1"/>
                </a:solidFill>
              </a:rPr>
              <a:t>The shared responsibility model</a:t>
            </a:r>
          </a:p>
        </p:txBody>
      </p:sp>
      <p:sp>
        <p:nvSpPr>
          <p:cNvPr id="10" name="TextBox 9">
            <a:extLst>
              <a:ext uri="{FF2B5EF4-FFF2-40B4-BE49-F238E27FC236}">
                <a16:creationId xmlns:a16="http://schemas.microsoft.com/office/drawing/2014/main" id="{64A18E08-8F43-4D9D-90AB-9E6ADDE0A430}"/>
              </a:ext>
            </a:extLst>
          </p:cNvPr>
          <p:cNvSpPr txBox="1"/>
          <p:nvPr/>
        </p:nvSpPr>
        <p:spPr>
          <a:xfrm>
            <a:off x="71942" y="2210210"/>
            <a:ext cx="11887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On-prem</a:t>
            </a:r>
          </a:p>
        </p:txBody>
      </p:sp>
      <p:sp>
        <p:nvSpPr>
          <p:cNvPr id="11" name="TextBox 10">
            <a:extLst>
              <a:ext uri="{FF2B5EF4-FFF2-40B4-BE49-F238E27FC236}">
                <a16:creationId xmlns:a16="http://schemas.microsoft.com/office/drawing/2014/main" id="{78147F76-805F-4E03-AE47-917C681CDF9E}"/>
              </a:ext>
            </a:extLst>
          </p:cNvPr>
          <p:cNvSpPr txBox="1"/>
          <p:nvPr/>
        </p:nvSpPr>
        <p:spPr>
          <a:xfrm>
            <a:off x="71942" y="3128413"/>
            <a:ext cx="11887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IaaS</a:t>
            </a:r>
          </a:p>
        </p:txBody>
      </p:sp>
      <p:sp>
        <p:nvSpPr>
          <p:cNvPr id="12" name="TextBox 11">
            <a:extLst>
              <a:ext uri="{FF2B5EF4-FFF2-40B4-BE49-F238E27FC236}">
                <a16:creationId xmlns:a16="http://schemas.microsoft.com/office/drawing/2014/main" id="{F8179C38-FF44-4A40-AE6A-DFBF70EF0A80}"/>
              </a:ext>
            </a:extLst>
          </p:cNvPr>
          <p:cNvSpPr txBox="1"/>
          <p:nvPr/>
        </p:nvSpPr>
        <p:spPr>
          <a:xfrm>
            <a:off x="71942" y="4085866"/>
            <a:ext cx="11887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PaaS</a:t>
            </a:r>
          </a:p>
        </p:txBody>
      </p:sp>
      <p:sp>
        <p:nvSpPr>
          <p:cNvPr id="13" name="TextBox 12">
            <a:extLst>
              <a:ext uri="{FF2B5EF4-FFF2-40B4-BE49-F238E27FC236}">
                <a16:creationId xmlns:a16="http://schemas.microsoft.com/office/drawing/2014/main" id="{0CB9D186-2AAA-40D0-8CD4-1FE0755B1DA5}"/>
              </a:ext>
            </a:extLst>
          </p:cNvPr>
          <p:cNvSpPr txBox="1"/>
          <p:nvPr/>
        </p:nvSpPr>
        <p:spPr>
          <a:xfrm>
            <a:off x="77286" y="5962550"/>
            <a:ext cx="11887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SaaS</a:t>
            </a:r>
          </a:p>
        </p:txBody>
      </p:sp>
      <p:sp>
        <p:nvSpPr>
          <p:cNvPr id="14" name="TextBox 13">
            <a:extLst>
              <a:ext uri="{FF2B5EF4-FFF2-40B4-BE49-F238E27FC236}">
                <a16:creationId xmlns:a16="http://schemas.microsoft.com/office/drawing/2014/main" id="{242DF100-34D7-4AEE-A23A-F9CF79E3B79E}"/>
              </a:ext>
            </a:extLst>
          </p:cNvPr>
          <p:cNvSpPr txBox="1"/>
          <p:nvPr/>
        </p:nvSpPr>
        <p:spPr>
          <a:xfrm>
            <a:off x="71942" y="5030357"/>
            <a:ext cx="11887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Serverless</a:t>
            </a:r>
          </a:p>
        </p:txBody>
      </p:sp>
      <p:grpSp>
        <p:nvGrpSpPr>
          <p:cNvPr id="126" name="Group 125">
            <a:extLst>
              <a:ext uri="{FF2B5EF4-FFF2-40B4-BE49-F238E27FC236}">
                <a16:creationId xmlns:a16="http://schemas.microsoft.com/office/drawing/2014/main" id="{440F9E78-C5D7-408B-8BDC-C44E58A7EF5C}"/>
              </a:ext>
            </a:extLst>
          </p:cNvPr>
          <p:cNvGrpSpPr/>
          <p:nvPr/>
        </p:nvGrpSpPr>
        <p:grpSpPr>
          <a:xfrm>
            <a:off x="1065087" y="1227374"/>
            <a:ext cx="10061827" cy="647660"/>
            <a:chOff x="1659447" y="583065"/>
            <a:chExt cx="10061827" cy="647660"/>
          </a:xfrm>
        </p:grpSpPr>
        <p:sp>
          <p:nvSpPr>
            <p:cNvPr id="6" name="TextBox 5">
              <a:extLst>
                <a:ext uri="{FF2B5EF4-FFF2-40B4-BE49-F238E27FC236}">
                  <a16:creationId xmlns:a16="http://schemas.microsoft.com/office/drawing/2014/main" id="{AC37A482-352C-459C-B861-77A80D10E233}"/>
                </a:ext>
              </a:extLst>
            </p:cNvPr>
            <p:cNvSpPr txBox="1"/>
            <p:nvPr/>
          </p:nvSpPr>
          <p:spPr>
            <a:xfrm>
              <a:off x="1659447" y="697164"/>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Physical security</a:t>
              </a:r>
            </a:p>
          </p:txBody>
        </p:sp>
        <p:sp>
          <p:nvSpPr>
            <p:cNvPr id="20" name="TextBox 19">
              <a:extLst>
                <a:ext uri="{FF2B5EF4-FFF2-40B4-BE49-F238E27FC236}">
                  <a16:creationId xmlns:a16="http://schemas.microsoft.com/office/drawing/2014/main" id="{9648E1DF-2E4D-4856-891E-14C97C43D435}"/>
                </a:ext>
              </a:extLst>
            </p:cNvPr>
            <p:cNvSpPr txBox="1"/>
            <p:nvPr/>
          </p:nvSpPr>
          <p:spPr>
            <a:xfrm>
              <a:off x="10532554" y="697164"/>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Data classification</a:t>
              </a:r>
            </a:p>
          </p:txBody>
        </p:sp>
        <p:sp>
          <p:nvSpPr>
            <p:cNvPr id="21" name="TextBox 20">
              <a:extLst>
                <a:ext uri="{FF2B5EF4-FFF2-40B4-BE49-F238E27FC236}">
                  <a16:creationId xmlns:a16="http://schemas.microsoft.com/office/drawing/2014/main" id="{7FB5021E-51E6-4536-953D-AE7BEF47A75B}"/>
                </a:ext>
              </a:extLst>
            </p:cNvPr>
            <p:cNvSpPr txBox="1"/>
            <p:nvPr/>
          </p:nvSpPr>
          <p:spPr>
            <a:xfrm>
              <a:off x="6085782" y="584394"/>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Identity &amp; access management</a:t>
              </a:r>
            </a:p>
          </p:txBody>
        </p:sp>
        <p:sp>
          <p:nvSpPr>
            <p:cNvPr id="22" name="TextBox 21">
              <a:extLst>
                <a:ext uri="{FF2B5EF4-FFF2-40B4-BE49-F238E27FC236}">
                  <a16:creationId xmlns:a16="http://schemas.microsoft.com/office/drawing/2014/main" id="{B1CD81AA-4E2C-4ADF-9B5D-8B17D42320E5}"/>
                </a:ext>
              </a:extLst>
            </p:cNvPr>
            <p:cNvSpPr txBox="1"/>
            <p:nvPr/>
          </p:nvSpPr>
          <p:spPr>
            <a:xfrm>
              <a:off x="3885977" y="702316"/>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Operating system</a:t>
              </a:r>
            </a:p>
          </p:txBody>
        </p:sp>
        <p:sp>
          <p:nvSpPr>
            <p:cNvPr id="23" name="TextBox 22">
              <a:extLst>
                <a:ext uri="{FF2B5EF4-FFF2-40B4-BE49-F238E27FC236}">
                  <a16:creationId xmlns:a16="http://schemas.microsoft.com/office/drawing/2014/main" id="{38EB414E-5136-4AB9-AE99-D433BF0406AA}"/>
                </a:ext>
              </a:extLst>
            </p:cNvPr>
            <p:cNvSpPr txBox="1"/>
            <p:nvPr/>
          </p:nvSpPr>
          <p:spPr>
            <a:xfrm>
              <a:off x="4989080" y="693186"/>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Network controls</a:t>
              </a:r>
            </a:p>
          </p:txBody>
        </p:sp>
        <p:sp>
          <p:nvSpPr>
            <p:cNvPr id="24" name="TextBox 23">
              <a:extLst>
                <a:ext uri="{FF2B5EF4-FFF2-40B4-BE49-F238E27FC236}">
                  <a16:creationId xmlns:a16="http://schemas.microsoft.com/office/drawing/2014/main" id="{EC82BA6C-59E4-4229-BF73-59F48E520D68}"/>
                </a:ext>
              </a:extLst>
            </p:cNvPr>
            <p:cNvSpPr txBox="1"/>
            <p:nvPr/>
          </p:nvSpPr>
          <p:spPr>
            <a:xfrm>
              <a:off x="2772712" y="693186"/>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Host infrastructure</a:t>
              </a:r>
            </a:p>
          </p:txBody>
        </p:sp>
        <p:sp>
          <p:nvSpPr>
            <p:cNvPr id="25" name="TextBox 24">
              <a:extLst>
                <a:ext uri="{FF2B5EF4-FFF2-40B4-BE49-F238E27FC236}">
                  <a16:creationId xmlns:a16="http://schemas.microsoft.com/office/drawing/2014/main" id="{D9DD4A3D-F13E-4C80-8003-AE49902AD211}"/>
                </a:ext>
              </a:extLst>
            </p:cNvPr>
            <p:cNvSpPr txBox="1"/>
            <p:nvPr/>
          </p:nvSpPr>
          <p:spPr>
            <a:xfrm>
              <a:off x="9420076" y="693186"/>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Client endpoints</a:t>
              </a:r>
            </a:p>
          </p:txBody>
        </p:sp>
        <p:sp>
          <p:nvSpPr>
            <p:cNvPr id="26" name="TextBox 25">
              <a:extLst>
                <a:ext uri="{FF2B5EF4-FFF2-40B4-BE49-F238E27FC236}">
                  <a16:creationId xmlns:a16="http://schemas.microsoft.com/office/drawing/2014/main" id="{96F4082C-8548-4B7E-94B2-36A0F83E373E}"/>
                </a:ext>
              </a:extLst>
            </p:cNvPr>
            <p:cNvSpPr txBox="1"/>
            <p:nvPr/>
          </p:nvSpPr>
          <p:spPr>
            <a:xfrm>
              <a:off x="8317926" y="702316"/>
              <a:ext cx="11887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Application logic</a:t>
              </a:r>
            </a:p>
          </p:txBody>
        </p:sp>
        <p:sp>
          <p:nvSpPr>
            <p:cNvPr id="27" name="TextBox 26">
              <a:extLst>
                <a:ext uri="{FF2B5EF4-FFF2-40B4-BE49-F238E27FC236}">
                  <a16:creationId xmlns:a16="http://schemas.microsoft.com/office/drawing/2014/main" id="{44421DFB-D953-4950-9561-FF8DC176BF4E}"/>
                </a:ext>
              </a:extLst>
            </p:cNvPr>
            <p:cNvSpPr txBox="1"/>
            <p:nvPr/>
          </p:nvSpPr>
          <p:spPr>
            <a:xfrm>
              <a:off x="7205448" y="583065"/>
              <a:ext cx="11887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Logical application server</a:t>
              </a:r>
            </a:p>
          </p:txBody>
        </p:sp>
      </p:grpSp>
      <p:sp>
        <p:nvSpPr>
          <p:cNvPr id="78" name="Rectangle 77">
            <a:extLst>
              <a:ext uri="{FF2B5EF4-FFF2-40B4-BE49-F238E27FC236}">
                <a16:creationId xmlns:a16="http://schemas.microsoft.com/office/drawing/2014/main" id="{1315710C-C787-46CA-BDDD-F65B675EE297}"/>
              </a:ext>
            </a:extLst>
          </p:cNvPr>
          <p:cNvSpPr>
            <a:spLocks noChangeAspect="1"/>
          </p:cNvSpPr>
          <p:nvPr/>
        </p:nvSpPr>
        <p:spPr>
          <a:xfrm>
            <a:off x="1341554" y="1319639"/>
            <a:ext cx="9509762" cy="5120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B02592E5-A352-4766-AFA2-0D9D4B717590}"/>
              </a:ext>
            </a:extLst>
          </p:cNvPr>
          <p:cNvSpPr/>
          <p:nvPr/>
        </p:nvSpPr>
        <p:spPr>
          <a:xfrm>
            <a:off x="1344406" y="203204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8C32FB3A-C14D-4AAB-9FC2-53716981787C}"/>
              </a:ext>
            </a:extLst>
          </p:cNvPr>
          <p:cNvSpPr/>
          <p:nvPr/>
        </p:nvSpPr>
        <p:spPr>
          <a:xfrm>
            <a:off x="1340685" y="2955396"/>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33D9E9A0-EBAB-40BC-8D4F-CBAD4D93E4CC}"/>
              </a:ext>
            </a:extLst>
          </p:cNvPr>
          <p:cNvSpPr/>
          <p:nvPr/>
        </p:nvSpPr>
        <p:spPr>
          <a:xfrm>
            <a:off x="1335342" y="3908063"/>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FC47AD66-4154-4039-8FB8-49B5DB40013B}"/>
              </a:ext>
            </a:extLst>
          </p:cNvPr>
          <p:cNvSpPr/>
          <p:nvPr/>
        </p:nvSpPr>
        <p:spPr>
          <a:xfrm>
            <a:off x="1337133" y="4854559"/>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7C58B55D-C7AC-46D5-97E1-938E06D24AEB}"/>
              </a:ext>
            </a:extLst>
          </p:cNvPr>
          <p:cNvSpPr/>
          <p:nvPr/>
        </p:nvSpPr>
        <p:spPr>
          <a:xfrm>
            <a:off x="1341554" y="5800199"/>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2F04F78A-573E-44AF-A740-ECE0C53CEE1C}"/>
              </a:ext>
            </a:extLst>
          </p:cNvPr>
          <p:cNvSpPr/>
          <p:nvPr/>
        </p:nvSpPr>
        <p:spPr>
          <a:xfrm>
            <a:off x="2453950" y="2031211"/>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7659492F-DAE5-4427-B53F-477502431F23}"/>
              </a:ext>
            </a:extLst>
          </p:cNvPr>
          <p:cNvSpPr/>
          <p:nvPr/>
        </p:nvSpPr>
        <p:spPr>
          <a:xfrm>
            <a:off x="3562134" y="203907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79945026-1121-40FB-83A7-025E9E6E02DD}"/>
              </a:ext>
            </a:extLst>
          </p:cNvPr>
          <p:cNvSpPr/>
          <p:nvPr/>
        </p:nvSpPr>
        <p:spPr>
          <a:xfrm>
            <a:off x="4670318" y="2037044"/>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5FA84405-4447-473C-9095-1E286EA5B209}"/>
              </a:ext>
            </a:extLst>
          </p:cNvPr>
          <p:cNvSpPr/>
          <p:nvPr/>
        </p:nvSpPr>
        <p:spPr>
          <a:xfrm>
            <a:off x="5778502" y="2036522"/>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110039D6-E27D-4C24-B4DA-5958C5E8202D}"/>
              </a:ext>
            </a:extLst>
          </p:cNvPr>
          <p:cNvSpPr/>
          <p:nvPr/>
        </p:nvSpPr>
        <p:spPr>
          <a:xfrm>
            <a:off x="6886686" y="203907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A012D28B-8441-4FF5-830C-26678748808F}"/>
              </a:ext>
            </a:extLst>
          </p:cNvPr>
          <p:cNvSpPr/>
          <p:nvPr/>
        </p:nvSpPr>
        <p:spPr>
          <a:xfrm>
            <a:off x="7991392" y="2036953"/>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DA723161-A5A0-469D-8FCE-9863DA44F2ED}"/>
              </a:ext>
            </a:extLst>
          </p:cNvPr>
          <p:cNvSpPr/>
          <p:nvPr/>
        </p:nvSpPr>
        <p:spPr>
          <a:xfrm>
            <a:off x="9103054" y="2036522"/>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16126BDD-53AA-4761-8A08-A04ACFA29B1E}"/>
              </a:ext>
            </a:extLst>
          </p:cNvPr>
          <p:cNvSpPr/>
          <p:nvPr/>
        </p:nvSpPr>
        <p:spPr>
          <a:xfrm>
            <a:off x="10205892" y="203907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A28C31F8-E00F-4949-BEAA-D36C8F5023A0}"/>
              </a:ext>
            </a:extLst>
          </p:cNvPr>
          <p:cNvSpPr/>
          <p:nvPr/>
        </p:nvSpPr>
        <p:spPr>
          <a:xfrm>
            <a:off x="2453950" y="5800199"/>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a:extLst>
              <a:ext uri="{FF2B5EF4-FFF2-40B4-BE49-F238E27FC236}">
                <a16:creationId xmlns:a16="http://schemas.microsoft.com/office/drawing/2014/main" id="{62BF04DB-F0BC-48E3-8B82-DF41366BD2F3}"/>
              </a:ext>
            </a:extLst>
          </p:cNvPr>
          <p:cNvSpPr/>
          <p:nvPr/>
        </p:nvSpPr>
        <p:spPr>
          <a:xfrm>
            <a:off x="2450397" y="4854559"/>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3DDF18F6-F53D-4060-949F-F96402876F5E}"/>
              </a:ext>
            </a:extLst>
          </p:cNvPr>
          <p:cNvSpPr/>
          <p:nvPr/>
        </p:nvSpPr>
        <p:spPr>
          <a:xfrm>
            <a:off x="2448606" y="3908063"/>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a:extLst>
              <a:ext uri="{FF2B5EF4-FFF2-40B4-BE49-F238E27FC236}">
                <a16:creationId xmlns:a16="http://schemas.microsoft.com/office/drawing/2014/main" id="{D0A97809-597E-4D4F-8CA7-B175015E4387}"/>
              </a:ext>
            </a:extLst>
          </p:cNvPr>
          <p:cNvSpPr/>
          <p:nvPr/>
        </p:nvSpPr>
        <p:spPr>
          <a:xfrm>
            <a:off x="2453950" y="2953031"/>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C079160B-E4DC-43B2-B221-0612BD19B277}"/>
              </a:ext>
            </a:extLst>
          </p:cNvPr>
          <p:cNvSpPr/>
          <p:nvPr/>
        </p:nvSpPr>
        <p:spPr>
          <a:xfrm>
            <a:off x="3560178" y="2959238"/>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6CD7B349-A0DD-45AF-ADAF-7519E0484644}"/>
              </a:ext>
            </a:extLst>
          </p:cNvPr>
          <p:cNvSpPr/>
          <p:nvPr/>
        </p:nvSpPr>
        <p:spPr>
          <a:xfrm>
            <a:off x="3554834" y="3908063"/>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D44A6C09-9A4F-4FF6-879E-348CF461C0A7}"/>
              </a:ext>
            </a:extLst>
          </p:cNvPr>
          <p:cNvSpPr/>
          <p:nvPr/>
        </p:nvSpPr>
        <p:spPr>
          <a:xfrm>
            <a:off x="3556625" y="4854559"/>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F639502C-F319-4882-8E55-AE193FF6C212}"/>
              </a:ext>
            </a:extLst>
          </p:cNvPr>
          <p:cNvSpPr/>
          <p:nvPr/>
        </p:nvSpPr>
        <p:spPr>
          <a:xfrm>
            <a:off x="3560178" y="5794257"/>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78C6812F-2BF5-4815-8286-CFB0C554F1BF}"/>
              </a:ext>
            </a:extLst>
          </p:cNvPr>
          <p:cNvSpPr/>
          <p:nvPr/>
        </p:nvSpPr>
        <p:spPr>
          <a:xfrm>
            <a:off x="4673443" y="2964915"/>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004760F1-51FE-47EB-95D6-A83726C62563}"/>
              </a:ext>
            </a:extLst>
          </p:cNvPr>
          <p:cNvSpPr/>
          <p:nvPr/>
        </p:nvSpPr>
        <p:spPr>
          <a:xfrm>
            <a:off x="4668099" y="3908063"/>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8B25B318-DE94-4A8E-8FB5-C3806A393FB3}"/>
              </a:ext>
            </a:extLst>
          </p:cNvPr>
          <p:cNvSpPr/>
          <p:nvPr/>
        </p:nvSpPr>
        <p:spPr>
          <a:xfrm>
            <a:off x="4669890" y="4853780"/>
            <a:ext cx="640080" cy="640080"/>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AB66E510-B506-4C08-B10D-8D167189F09E}"/>
              </a:ext>
            </a:extLst>
          </p:cNvPr>
          <p:cNvSpPr/>
          <p:nvPr/>
        </p:nvSpPr>
        <p:spPr>
          <a:xfrm>
            <a:off x="4673443" y="5801528"/>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08EFEAD-7F7E-4FD4-96C3-D7657D6D563C}"/>
              </a:ext>
            </a:extLst>
          </p:cNvPr>
          <p:cNvSpPr/>
          <p:nvPr/>
        </p:nvSpPr>
        <p:spPr>
          <a:xfrm>
            <a:off x="5776395" y="2968624"/>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65E41F30-77C1-4088-9D59-691853E08121}"/>
              </a:ext>
            </a:extLst>
          </p:cNvPr>
          <p:cNvSpPr/>
          <p:nvPr/>
        </p:nvSpPr>
        <p:spPr>
          <a:xfrm>
            <a:off x="5771051" y="3908063"/>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DC8F8E9A-80E0-4E18-8E1F-AAC713470FCB}"/>
              </a:ext>
            </a:extLst>
          </p:cNvPr>
          <p:cNvSpPr/>
          <p:nvPr/>
        </p:nvSpPr>
        <p:spPr>
          <a:xfrm>
            <a:off x="5769253" y="4853780"/>
            <a:ext cx="640080" cy="640080"/>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35DC5AB5-2C6E-4A9B-B995-D97B0FDAFD38}"/>
              </a:ext>
            </a:extLst>
          </p:cNvPr>
          <p:cNvSpPr/>
          <p:nvPr/>
        </p:nvSpPr>
        <p:spPr>
          <a:xfrm>
            <a:off x="5779671" y="5794257"/>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A5D9B2BB-BC3E-4F9F-8F03-8C236AF49DD0}"/>
              </a:ext>
            </a:extLst>
          </p:cNvPr>
          <p:cNvSpPr/>
          <p:nvPr/>
        </p:nvSpPr>
        <p:spPr>
          <a:xfrm>
            <a:off x="6886686" y="2947995"/>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9331FEBA-B74E-4D9A-AD1C-1A5BBCB5629D}"/>
              </a:ext>
            </a:extLst>
          </p:cNvPr>
          <p:cNvSpPr/>
          <p:nvPr/>
        </p:nvSpPr>
        <p:spPr>
          <a:xfrm>
            <a:off x="6881342" y="3908063"/>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2832224-80DB-4F99-B5BA-3D8EDF6C3C17}"/>
              </a:ext>
            </a:extLst>
          </p:cNvPr>
          <p:cNvSpPr/>
          <p:nvPr/>
        </p:nvSpPr>
        <p:spPr>
          <a:xfrm>
            <a:off x="6878167" y="4858951"/>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2C157036-40EA-400B-8423-2E8359CF84C0}"/>
              </a:ext>
            </a:extLst>
          </p:cNvPr>
          <p:cNvSpPr/>
          <p:nvPr/>
        </p:nvSpPr>
        <p:spPr>
          <a:xfrm>
            <a:off x="6881720" y="5793516"/>
            <a:ext cx="6400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5727C964-9D5E-48CD-94CB-B9552106D0A2}"/>
              </a:ext>
            </a:extLst>
          </p:cNvPr>
          <p:cNvSpPr/>
          <p:nvPr/>
        </p:nvSpPr>
        <p:spPr>
          <a:xfrm>
            <a:off x="7991392" y="2947995"/>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BD9ABDD7-2014-4867-8CD3-EB3FFE1722FA}"/>
              </a:ext>
            </a:extLst>
          </p:cNvPr>
          <p:cNvSpPr/>
          <p:nvPr/>
        </p:nvSpPr>
        <p:spPr>
          <a:xfrm>
            <a:off x="7985584" y="3905177"/>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42E1456E-5C60-4D76-B9A6-5539AB539D5F}"/>
              </a:ext>
            </a:extLst>
          </p:cNvPr>
          <p:cNvSpPr/>
          <p:nvPr/>
        </p:nvSpPr>
        <p:spPr>
          <a:xfrm>
            <a:off x="7991431" y="4857109"/>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C26E5D0D-2498-4C4E-927A-7AE6A299DE48}"/>
              </a:ext>
            </a:extLst>
          </p:cNvPr>
          <p:cNvSpPr/>
          <p:nvPr/>
        </p:nvSpPr>
        <p:spPr>
          <a:xfrm>
            <a:off x="7999164" y="5783629"/>
            <a:ext cx="640080" cy="640080"/>
          </a:xfrm>
          <a:prstGeom prst="rect">
            <a:avLst/>
          </a:prstGeom>
          <a:solidFill>
            <a:srgbClr val="0F6F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D9E97980-BC43-4E6A-83E5-D2B9DFCA71F5}"/>
              </a:ext>
            </a:extLst>
          </p:cNvPr>
          <p:cNvSpPr/>
          <p:nvPr/>
        </p:nvSpPr>
        <p:spPr>
          <a:xfrm>
            <a:off x="9101314" y="2961922"/>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37474625-CAA6-4DF2-A0BF-340E94E035D8}"/>
              </a:ext>
            </a:extLst>
          </p:cNvPr>
          <p:cNvSpPr/>
          <p:nvPr/>
        </p:nvSpPr>
        <p:spPr>
          <a:xfrm>
            <a:off x="9095738" y="3905177"/>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A8D3B2E8-C507-4B51-9618-53F04C357947}"/>
              </a:ext>
            </a:extLst>
          </p:cNvPr>
          <p:cNvSpPr/>
          <p:nvPr/>
        </p:nvSpPr>
        <p:spPr>
          <a:xfrm>
            <a:off x="9104695" y="485378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4B0E5A46-CAD3-4770-BFAE-022B74D17155}"/>
              </a:ext>
            </a:extLst>
          </p:cNvPr>
          <p:cNvSpPr/>
          <p:nvPr/>
        </p:nvSpPr>
        <p:spPr>
          <a:xfrm>
            <a:off x="9094924" y="5800199"/>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C8FA069B-E7D1-4C07-AE21-A0F7D4928FF4}"/>
              </a:ext>
            </a:extLst>
          </p:cNvPr>
          <p:cNvSpPr/>
          <p:nvPr/>
        </p:nvSpPr>
        <p:spPr>
          <a:xfrm>
            <a:off x="10211236" y="5793516"/>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6BBA3BFC-AFE3-435F-918C-ABB443B3AB84}"/>
              </a:ext>
            </a:extLst>
          </p:cNvPr>
          <p:cNvSpPr/>
          <p:nvPr/>
        </p:nvSpPr>
        <p:spPr>
          <a:xfrm>
            <a:off x="10205892" y="485378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3289AD71-2C7B-4917-A109-EF048B3296B0}"/>
              </a:ext>
            </a:extLst>
          </p:cNvPr>
          <p:cNvSpPr/>
          <p:nvPr/>
        </p:nvSpPr>
        <p:spPr>
          <a:xfrm>
            <a:off x="10205892" y="3907948"/>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EA1CCABB-9BE3-402B-ADC1-135A92C8AA95}"/>
              </a:ext>
            </a:extLst>
          </p:cNvPr>
          <p:cNvSpPr/>
          <p:nvPr/>
        </p:nvSpPr>
        <p:spPr>
          <a:xfrm>
            <a:off x="10205892" y="2965590"/>
            <a:ext cx="640080" cy="6400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ight Triangle 128">
            <a:extLst>
              <a:ext uri="{FF2B5EF4-FFF2-40B4-BE49-F238E27FC236}">
                <a16:creationId xmlns:a16="http://schemas.microsoft.com/office/drawing/2014/main" id="{2C4F0D12-3F80-4EC5-8681-FDCB9AAE55D4}"/>
              </a:ext>
            </a:extLst>
          </p:cNvPr>
          <p:cNvSpPr/>
          <p:nvPr/>
        </p:nvSpPr>
        <p:spPr>
          <a:xfrm>
            <a:off x="9101314" y="5800199"/>
            <a:ext cx="640080" cy="64008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EC49FE68-A47E-41A7-90D2-EDEC76399E82}"/>
              </a:ext>
            </a:extLst>
          </p:cNvPr>
          <p:cNvSpPr/>
          <p:nvPr/>
        </p:nvSpPr>
        <p:spPr>
          <a:xfrm>
            <a:off x="1340685" y="6608393"/>
            <a:ext cx="18288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8C7BB7F1-7C68-4CCF-8481-6719EC404CA3}"/>
              </a:ext>
            </a:extLst>
          </p:cNvPr>
          <p:cNvSpPr txBox="1"/>
          <p:nvPr/>
        </p:nvSpPr>
        <p:spPr>
          <a:xfrm>
            <a:off x="1523564" y="6569028"/>
            <a:ext cx="109728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Cloud provider</a:t>
            </a:r>
          </a:p>
        </p:txBody>
      </p:sp>
      <p:sp>
        <p:nvSpPr>
          <p:cNvPr id="133" name="Rectangle 132">
            <a:extLst>
              <a:ext uri="{FF2B5EF4-FFF2-40B4-BE49-F238E27FC236}">
                <a16:creationId xmlns:a16="http://schemas.microsoft.com/office/drawing/2014/main" id="{F2A7DE9D-0C50-437E-A3BC-D357CF5D0AE9}"/>
              </a:ext>
            </a:extLst>
          </p:cNvPr>
          <p:cNvSpPr/>
          <p:nvPr/>
        </p:nvSpPr>
        <p:spPr>
          <a:xfrm>
            <a:off x="2620844" y="6602451"/>
            <a:ext cx="182880" cy="1828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TextBox 133">
            <a:extLst>
              <a:ext uri="{FF2B5EF4-FFF2-40B4-BE49-F238E27FC236}">
                <a16:creationId xmlns:a16="http://schemas.microsoft.com/office/drawing/2014/main" id="{0B82256D-6924-43D2-A639-3AB5DDCBD891}"/>
              </a:ext>
            </a:extLst>
          </p:cNvPr>
          <p:cNvSpPr txBox="1"/>
          <p:nvPr/>
        </p:nvSpPr>
        <p:spPr>
          <a:xfrm>
            <a:off x="2803723" y="6563086"/>
            <a:ext cx="109728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Cloud customer</a:t>
            </a:r>
          </a:p>
        </p:txBody>
      </p:sp>
      <p:sp>
        <p:nvSpPr>
          <p:cNvPr id="136" name="Right Triangle 135">
            <a:extLst>
              <a:ext uri="{FF2B5EF4-FFF2-40B4-BE49-F238E27FC236}">
                <a16:creationId xmlns:a16="http://schemas.microsoft.com/office/drawing/2014/main" id="{D5FC8A55-F268-4BED-964A-8FBE6ECB4C91}"/>
              </a:ext>
            </a:extLst>
          </p:cNvPr>
          <p:cNvSpPr/>
          <p:nvPr/>
        </p:nvSpPr>
        <p:spPr>
          <a:xfrm>
            <a:off x="6875430" y="3907948"/>
            <a:ext cx="640080" cy="64008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ight Triangle 136">
            <a:extLst>
              <a:ext uri="{FF2B5EF4-FFF2-40B4-BE49-F238E27FC236}">
                <a16:creationId xmlns:a16="http://schemas.microsoft.com/office/drawing/2014/main" id="{96512113-39E0-45FA-9AC7-03B3EF90C892}"/>
              </a:ext>
            </a:extLst>
          </p:cNvPr>
          <p:cNvSpPr/>
          <p:nvPr/>
        </p:nvSpPr>
        <p:spPr>
          <a:xfrm>
            <a:off x="5778253" y="3905177"/>
            <a:ext cx="640080" cy="64008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ight Triangle 137">
            <a:extLst>
              <a:ext uri="{FF2B5EF4-FFF2-40B4-BE49-F238E27FC236}">
                <a16:creationId xmlns:a16="http://schemas.microsoft.com/office/drawing/2014/main" id="{43310DA9-60D1-4661-BD55-7B84D4AEDEDB}"/>
              </a:ext>
            </a:extLst>
          </p:cNvPr>
          <p:cNvSpPr/>
          <p:nvPr/>
        </p:nvSpPr>
        <p:spPr>
          <a:xfrm>
            <a:off x="4663696" y="3903646"/>
            <a:ext cx="640080" cy="64008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ight Triangle 139">
            <a:extLst>
              <a:ext uri="{FF2B5EF4-FFF2-40B4-BE49-F238E27FC236}">
                <a16:creationId xmlns:a16="http://schemas.microsoft.com/office/drawing/2014/main" id="{73AEBCA5-CAC2-424A-9967-948146418A87}"/>
              </a:ext>
            </a:extLst>
          </p:cNvPr>
          <p:cNvSpPr/>
          <p:nvPr/>
        </p:nvSpPr>
        <p:spPr>
          <a:xfrm>
            <a:off x="4662853" y="4851386"/>
            <a:ext cx="640080" cy="64008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ight Triangle 140">
            <a:extLst>
              <a:ext uri="{FF2B5EF4-FFF2-40B4-BE49-F238E27FC236}">
                <a16:creationId xmlns:a16="http://schemas.microsoft.com/office/drawing/2014/main" id="{F577D7E4-E18A-42E5-98BB-D2A5AE901F8F}"/>
              </a:ext>
            </a:extLst>
          </p:cNvPr>
          <p:cNvSpPr/>
          <p:nvPr/>
        </p:nvSpPr>
        <p:spPr>
          <a:xfrm>
            <a:off x="5780044" y="4848817"/>
            <a:ext cx="640080" cy="64008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8EE4020-BD54-4CA9-A84B-F43C55DC4313}"/>
              </a:ext>
            </a:extLst>
          </p:cNvPr>
          <p:cNvSpPr/>
          <p:nvPr/>
        </p:nvSpPr>
        <p:spPr>
          <a:xfrm>
            <a:off x="6611088" y="3764281"/>
            <a:ext cx="1188720" cy="1900486"/>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59171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500"/>
                                        <p:tgtEl>
                                          <p:spTgt spid="10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fade">
                                      <p:cBhvr>
                                        <p:cTn id="59" dur="500"/>
                                        <p:tgtEl>
                                          <p:spTgt spid="1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fade">
                                      <p:cBhvr>
                                        <p:cTn id="62" dur="500"/>
                                        <p:tgtEl>
                                          <p:spTgt spid="1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9"/>
                                        </p:tgtEl>
                                        <p:attrNameLst>
                                          <p:attrName>style.visibility</p:attrName>
                                        </p:attrNameLst>
                                      </p:cBhvr>
                                      <p:to>
                                        <p:strVal val="visible"/>
                                      </p:to>
                                    </p:set>
                                    <p:animEffect transition="in" filter="fade">
                                      <p:cBhvr>
                                        <p:cTn id="68" dur="500"/>
                                        <p:tgtEl>
                                          <p:spTgt spid="1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500"/>
                                        <p:tgtEl>
                                          <p:spTgt spid="9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fade">
                                      <p:cBhvr>
                                        <p:cTn id="85" dur="500"/>
                                        <p:tgtEl>
                                          <p:spTgt spid="10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fade">
                                      <p:cBhvr>
                                        <p:cTn id="91" dur="500"/>
                                        <p:tgtEl>
                                          <p:spTgt spid="10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fade">
                                      <p:cBhvr>
                                        <p:cTn id="94" dur="500"/>
                                        <p:tgtEl>
                                          <p:spTgt spid="11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6"/>
                                        </p:tgtEl>
                                        <p:attrNameLst>
                                          <p:attrName>style.visibility</p:attrName>
                                        </p:attrNameLst>
                                      </p:cBhvr>
                                      <p:to>
                                        <p:strVal val="visible"/>
                                      </p:to>
                                    </p:set>
                                    <p:animEffect transition="in" filter="fade">
                                      <p:cBhvr>
                                        <p:cTn id="97" dur="500"/>
                                        <p:tgtEl>
                                          <p:spTgt spid="11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500"/>
                                        <p:tgtEl>
                                          <p:spTgt spid="1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fade">
                                      <p:cBhvr>
                                        <p:cTn id="108" dur="500"/>
                                        <p:tgtEl>
                                          <p:spTgt spid="8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4"/>
                                        </p:tgtEl>
                                        <p:attrNameLst>
                                          <p:attrName>style.visibility</p:attrName>
                                        </p:attrNameLst>
                                      </p:cBhvr>
                                      <p:to>
                                        <p:strVal val="visible"/>
                                      </p:to>
                                    </p:set>
                                    <p:animEffect transition="in" filter="fade">
                                      <p:cBhvr>
                                        <p:cTn id="111" dur="500"/>
                                        <p:tgtEl>
                                          <p:spTgt spid="9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7"/>
                                        </p:tgtEl>
                                        <p:attrNameLst>
                                          <p:attrName>style.visibility</p:attrName>
                                        </p:attrNameLst>
                                      </p:cBhvr>
                                      <p:to>
                                        <p:strVal val="visible"/>
                                      </p:to>
                                    </p:set>
                                    <p:animEffect transition="in" filter="fade">
                                      <p:cBhvr>
                                        <p:cTn id="114" dur="500"/>
                                        <p:tgtEl>
                                          <p:spTgt spid="9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fade">
                                      <p:cBhvr>
                                        <p:cTn id="117" dur="500"/>
                                        <p:tgtEl>
                                          <p:spTgt spid="10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fade">
                                      <p:cBhvr>
                                        <p:cTn id="120" dur="500"/>
                                        <p:tgtEl>
                                          <p:spTgt spid="10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9"/>
                                        </p:tgtEl>
                                        <p:attrNameLst>
                                          <p:attrName>style.visibility</p:attrName>
                                        </p:attrNameLst>
                                      </p:cBhvr>
                                      <p:to>
                                        <p:strVal val="visible"/>
                                      </p:to>
                                    </p:set>
                                    <p:animEffect transition="in" filter="fade">
                                      <p:cBhvr>
                                        <p:cTn id="123" dur="500"/>
                                        <p:tgtEl>
                                          <p:spTgt spid="10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3"/>
                                        </p:tgtEl>
                                        <p:attrNameLst>
                                          <p:attrName>style.visibility</p:attrName>
                                        </p:attrNameLst>
                                      </p:cBhvr>
                                      <p:to>
                                        <p:strVal val="visible"/>
                                      </p:to>
                                    </p:set>
                                    <p:animEffect transition="in" filter="fade">
                                      <p:cBhvr>
                                        <p:cTn id="126" dur="500"/>
                                        <p:tgtEl>
                                          <p:spTgt spid="11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7"/>
                                        </p:tgtEl>
                                        <p:attrNameLst>
                                          <p:attrName>style.visibility</p:attrName>
                                        </p:attrNameLst>
                                      </p:cBhvr>
                                      <p:to>
                                        <p:strVal val="visible"/>
                                      </p:to>
                                    </p:set>
                                    <p:animEffect transition="in" filter="fade">
                                      <p:cBhvr>
                                        <p:cTn id="129" dur="500"/>
                                        <p:tgtEl>
                                          <p:spTgt spid="11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22"/>
                                        </p:tgtEl>
                                        <p:attrNameLst>
                                          <p:attrName>style.visibility</p:attrName>
                                        </p:attrNameLst>
                                      </p:cBhvr>
                                      <p:to>
                                        <p:strVal val="visible"/>
                                      </p:to>
                                    </p:set>
                                    <p:animEffect transition="in" filter="fade">
                                      <p:cBhvr>
                                        <p:cTn id="132" dur="500"/>
                                        <p:tgtEl>
                                          <p:spTgt spid="12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36"/>
                                        </p:tgtEl>
                                        <p:attrNameLst>
                                          <p:attrName>style.visibility</p:attrName>
                                        </p:attrNameLst>
                                      </p:cBhvr>
                                      <p:to>
                                        <p:strVal val="visible"/>
                                      </p:to>
                                    </p:set>
                                    <p:animEffect transition="in" filter="fade">
                                      <p:cBhvr>
                                        <p:cTn id="135" dur="500"/>
                                        <p:tgtEl>
                                          <p:spTgt spid="13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37"/>
                                        </p:tgtEl>
                                        <p:attrNameLst>
                                          <p:attrName>style.visibility</p:attrName>
                                        </p:attrNameLst>
                                      </p:cBhvr>
                                      <p:to>
                                        <p:strVal val="visible"/>
                                      </p:to>
                                    </p:set>
                                    <p:animEffect transition="in" filter="fade">
                                      <p:cBhvr>
                                        <p:cTn id="138" dur="500"/>
                                        <p:tgtEl>
                                          <p:spTgt spid="13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38"/>
                                        </p:tgtEl>
                                        <p:attrNameLst>
                                          <p:attrName>style.visibility</p:attrName>
                                        </p:attrNameLst>
                                      </p:cBhvr>
                                      <p:to>
                                        <p:strVal val="visible"/>
                                      </p:to>
                                    </p:set>
                                    <p:animEffect transition="in" filter="fade">
                                      <p:cBhvr>
                                        <p:cTn id="141" dur="500"/>
                                        <p:tgtEl>
                                          <p:spTgt spid="13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4"/>
                                        </p:tgtEl>
                                        <p:attrNameLst>
                                          <p:attrName>style.visibility</p:attrName>
                                        </p:attrNameLst>
                                      </p:cBhvr>
                                      <p:to>
                                        <p:strVal val="visible"/>
                                      </p:to>
                                    </p:set>
                                    <p:animEffect transition="in" filter="fade">
                                      <p:cBhvr>
                                        <p:cTn id="146" dur="500"/>
                                        <p:tgtEl>
                                          <p:spTgt spid="1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2"/>
                                        </p:tgtEl>
                                        <p:attrNameLst>
                                          <p:attrName>style.visibility</p:attrName>
                                        </p:attrNameLst>
                                      </p:cBhvr>
                                      <p:to>
                                        <p:strVal val="visible"/>
                                      </p:to>
                                    </p:set>
                                    <p:animEffect transition="in" filter="fade">
                                      <p:cBhvr>
                                        <p:cTn id="149" dur="500"/>
                                        <p:tgtEl>
                                          <p:spTgt spid="8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fade">
                                      <p:cBhvr>
                                        <p:cTn id="152" dur="500"/>
                                        <p:tgtEl>
                                          <p:spTgt spid="9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98"/>
                                        </p:tgtEl>
                                        <p:attrNameLst>
                                          <p:attrName>style.visibility</p:attrName>
                                        </p:attrNameLst>
                                      </p:cBhvr>
                                      <p:to>
                                        <p:strVal val="visible"/>
                                      </p:to>
                                    </p:set>
                                    <p:animEffect transition="in" filter="fade">
                                      <p:cBhvr>
                                        <p:cTn id="155" dur="500"/>
                                        <p:tgtEl>
                                          <p:spTgt spid="98"/>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02"/>
                                        </p:tgtEl>
                                        <p:attrNameLst>
                                          <p:attrName>style.visibility</p:attrName>
                                        </p:attrNameLst>
                                      </p:cBhvr>
                                      <p:to>
                                        <p:strVal val="visible"/>
                                      </p:to>
                                    </p:set>
                                    <p:animEffect transition="in" filter="fade">
                                      <p:cBhvr>
                                        <p:cTn id="158" dur="500"/>
                                        <p:tgtEl>
                                          <p:spTgt spid="102"/>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06"/>
                                        </p:tgtEl>
                                        <p:attrNameLst>
                                          <p:attrName>style.visibility</p:attrName>
                                        </p:attrNameLst>
                                      </p:cBhvr>
                                      <p:to>
                                        <p:strVal val="visible"/>
                                      </p:to>
                                    </p:set>
                                    <p:animEffect transition="in" filter="fade">
                                      <p:cBhvr>
                                        <p:cTn id="161" dur="500"/>
                                        <p:tgtEl>
                                          <p:spTgt spid="10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10"/>
                                        </p:tgtEl>
                                        <p:attrNameLst>
                                          <p:attrName>style.visibility</p:attrName>
                                        </p:attrNameLst>
                                      </p:cBhvr>
                                      <p:to>
                                        <p:strVal val="visible"/>
                                      </p:to>
                                    </p:set>
                                    <p:animEffect transition="in" filter="fade">
                                      <p:cBhvr>
                                        <p:cTn id="164" dur="500"/>
                                        <p:tgtEl>
                                          <p:spTgt spid="110"/>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Effect transition="in" filter="fade">
                                      <p:cBhvr>
                                        <p:cTn id="167" dur="500"/>
                                        <p:tgtEl>
                                          <p:spTgt spid="114"/>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8"/>
                                        </p:tgtEl>
                                        <p:attrNameLst>
                                          <p:attrName>style.visibility</p:attrName>
                                        </p:attrNameLst>
                                      </p:cBhvr>
                                      <p:to>
                                        <p:strVal val="visible"/>
                                      </p:to>
                                    </p:set>
                                    <p:animEffect transition="in" filter="fade">
                                      <p:cBhvr>
                                        <p:cTn id="170" dur="500"/>
                                        <p:tgtEl>
                                          <p:spTgt spid="118"/>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40"/>
                                        </p:tgtEl>
                                        <p:attrNameLst>
                                          <p:attrName>style.visibility</p:attrName>
                                        </p:attrNameLst>
                                      </p:cBhvr>
                                      <p:to>
                                        <p:strVal val="visible"/>
                                      </p:to>
                                    </p:set>
                                    <p:animEffect transition="in" filter="fade">
                                      <p:cBhvr>
                                        <p:cTn id="176" dur="500"/>
                                        <p:tgtEl>
                                          <p:spTgt spid="14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41"/>
                                        </p:tgtEl>
                                        <p:attrNameLst>
                                          <p:attrName>style.visibility</p:attrName>
                                        </p:attrNameLst>
                                      </p:cBhvr>
                                      <p:to>
                                        <p:strVal val="visible"/>
                                      </p:to>
                                    </p:set>
                                    <p:animEffect transition="in" filter="fade">
                                      <p:cBhvr>
                                        <p:cTn id="179" dur="500"/>
                                        <p:tgtEl>
                                          <p:spTgt spid="141"/>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3"/>
                                        </p:tgtEl>
                                        <p:attrNameLst>
                                          <p:attrName>style.visibility</p:attrName>
                                        </p:attrNameLst>
                                      </p:cBhvr>
                                      <p:to>
                                        <p:strVal val="visible"/>
                                      </p:to>
                                    </p:set>
                                    <p:animEffect transition="in" filter="fade">
                                      <p:cBhvr>
                                        <p:cTn id="1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9" grpId="0" animBg="1"/>
      <p:bldP spid="136" grpId="0" animBg="1"/>
      <p:bldP spid="137" grpId="0" animBg="1"/>
      <p:bldP spid="138" grpId="0" animBg="1"/>
      <p:bldP spid="140" grpId="0" animBg="1"/>
      <p:bldP spid="141"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DCCE47F-AD52-C642-8C6B-507728F79938}"/>
              </a:ext>
            </a:extLst>
          </p:cNvPr>
          <p:cNvSpPr/>
          <p:nvPr/>
        </p:nvSpPr>
        <p:spPr>
          <a:xfrm>
            <a:off x="863" y="-413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C373446-CCFC-40B0-80A8-4B4E6E4E8B01}"/>
              </a:ext>
            </a:extLst>
          </p:cNvPr>
          <p:cNvSpPr txBox="1"/>
          <p:nvPr/>
        </p:nvSpPr>
        <p:spPr>
          <a:xfrm>
            <a:off x="896625" y="1604769"/>
            <a:ext cx="1406799" cy="3318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a:ln>
                  <a:noFill/>
                </a:ln>
                <a:gradFill>
                  <a:gsLst>
                    <a:gs pos="0">
                      <a:srgbClr val="1A1A1A"/>
                    </a:gs>
                    <a:gs pos="85000">
                      <a:srgbClr val="1A1A1A"/>
                    </a:gs>
                  </a:gsLst>
                  <a:lin ang="16200000" scaled="1"/>
                </a:gra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968354" cy="3318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a:ln>
                  <a:noFill/>
                </a:ln>
                <a:gradFill>
                  <a:gsLst>
                    <a:gs pos="0">
                      <a:srgbClr val="0D0D0D"/>
                    </a:gs>
                    <a:gs pos="85000">
                      <a:srgbClr val="0D0D0D"/>
                    </a:gs>
                  </a:gsLst>
                  <a:lin ang="162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63391" y="3591840"/>
            <a:ext cx="2320752" cy="743824"/>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1" tIns="44796" rIns="89591" bIns="44796" numCol="1" anchor="t" anchorCtr="0" compatLnSpc="1">
              <a:prstTxWarp prst="textNoShape">
                <a:avLst/>
              </a:prstTxWarp>
            </a:bodyPr>
            <a:lstStyle/>
            <a:p>
              <a:pPr marL="0" marR="0" lvl="0" indent="0" algn="l"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63391" y="4376379"/>
            <a:ext cx="2320752" cy="743824"/>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1" tIns="44796" rIns="89591" bIns="44796" numCol="1" anchor="t" anchorCtr="0" compatLnSpc="1">
              <a:prstTxWarp prst="textNoShape">
                <a:avLst/>
              </a:prstTxWarp>
            </a:bodyPr>
            <a:lstStyle/>
            <a:p>
              <a:pPr marL="0" marR="0" lvl="0" indent="0" algn="l"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13230" y="2026481"/>
            <a:ext cx="2373588" cy="740105"/>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63391" y="2807301"/>
            <a:ext cx="2320752" cy="743824"/>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17" tIns="44807" rIns="89617" bIns="44807" numCol="1" anchor="t" anchorCtr="0" compatLnSpc="1">
              <a:prstTxWarp prst="textNoShape">
                <a:avLst/>
              </a:prstTxWarp>
            </a:bodyPr>
            <a:lstStyle/>
            <a:p>
              <a:pPr marL="0" marR="0" lvl="0" indent="0" algn="l" defTabSz="914111"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63391" y="5160919"/>
            <a:ext cx="2320752" cy="743824"/>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7" rIns="89617" bIns="44807" numCol="1" anchor="t" anchorCtr="0" compatLnSpc="1">
              <a:prstTxWarp prst="textNoShape">
                <a:avLst/>
              </a:prstTxWarp>
            </a:bodyPr>
            <a:lstStyle/>
            <a:p>
              <a:pPr marL="0" marR="0" lvl="0" indent="0" algn="l" defTabSz="914111"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0"/>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0"/>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5" y="4789900"/>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a:extLst>
              <a:ext uri="{FF2B5EF4-FFF2-40B4-BE49-F238E27FC236}">
                <a16:creationId xmlns:a16="http://schemas.microsoft.com/office/drawing/2014/main" id="{2A49B0BA-1DA2-4636-BF4D-32B276BEFED7}"/>
              </a:ext>
            </a:extLst>
          </p:cNvPr>
          <p:cNvSpPr/>
          <p:nvPr/>
        </p:nvSpPr>
        <p:spPr bwMode="auto">
          <a:xfrm>
            <a:off x="6154793" y="4789900"/>
            <a:ext cx="1320348" cy="11148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Automation</a:t>
            </a:r>
          </a:p>
        </p:txBody>
      </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0"/>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1"/>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0"/>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3"/>
              <a:extLst>
                <a:ext uri="{FF2B5EF4-FFF2-40B4-BE49-F238E27FC236}">
                  <a16:creationId xmlns:a16="http://schemas.microsoft.com/office/drawing/2014/main" id="{5E3D22DB-A577-4DC7-8CB1-DE4A52754889}"/>
                </a:ext>
              </a:extLst>
            </p:cNvPr>
            <p:cNvPicPr>
              <a:picLocks noChangeAspect="1" noChangeArrowheads="1"/>
            </p:cNvPicPr>
            <p:nvPr/>
          </p:nvPicPr>
          <p:blipFill>
            <a:blip r:embed="rId14"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499355"/>
            <a:ext cx="2738449" cy="593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marL="0" marR="0" lvl="0" indent="0" algn="l"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3092945"/>
            <a:ext cx="2738449" cy="16137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96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6" y="2665682"/>
            <a:ext cx="489221" cy="267904"/>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5" rIns="179183"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5" rIns="179183"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5" rIns="179183"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1" y="2499355"/>
            <a:ext cx="2738449" cy="593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l"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3092946"/>
            <a:ext cx="2738449" cy="16137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96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5" cstate="print">
            <a:biLevel thresh="25000"/>
            <a:extLst>
              <a:ext uri="{28A0092B-C50C-407E-A947-70E740481C1C}">
                <a14:useLocalDpi xmlns:a14="http://schemas.microsoft.com/office/drawing/2010/main"/>
              </a:ext>
            </a:extLst>
          </a:blip>
          <a:srcRect/>
          <a:stretch>
            <a:fillRect/>
          </a:stretch>
        </p:blipFill>
        <p:spPr bwMode="auto">
          <a:xfrm>
            <a:off x="3395486" y="2627821"/>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499355"/>
            <a:ext cx="2738449" cy="593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marL="0" marR="0" lvl="0" indent="0" algn="l"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3092945"/>
            <a:ext cx="2738449" cy="16137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96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78" y="2638604"/>
            <a:ext cx="471900"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1" tIns="44796" rIns="89591" bIns="44796" numCol="1" anchor="t" anchorCtr="0" compatLnSpc="1">
              <a:prstTxWarp prst="textNoShape">
                <a:avLst/>
              </a:prstTxWarp>
            </a:bodyPr>
            <a:lstStyle/>
            <a:p>
              <a:pPr marL="0" marR="0" lvl="0" indent="0" algn="l"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69"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p:txBody>
          <a:bodyPr/>
          <a:lstStyle/>
          <a:p>
            <a:r>
              <a:rPr lang="en-US" dirty="0">
                <a:solidFill>
                  <a:schemeClr val="bg1"/>
                </a:solidFill>
              </a:rPr>
              <a:t>Azure Serverless platform for event-driven apps</a:t>
            </a:r>
          </a:p>
        </p:txBody>
      </p:sp>
      <p:sp>
        <p:nvSpPr>
          <p:cNvPr id="62" name="Rectangle 61">
            <a:extLst>
              <a:ext uri="{FF2B5EF4-FFF2-40B4-BE49-F238E27FC236}">
                <a16:creationId xmlns:a16="http://schemas.microsoft.com/office/drawing/2014/main" id="{928B40FB-28D8-4141-AA77-EDDA4D6C19D1}"/>
              </a:ext>
            </a:extLst>
          </p:cNvPr>
          <p:cNvSpPr/>
          <p:nvPr/>
        </p:nvSpPr>
        <p:spPr bwMode="auto">
          <a:xfrm>
            <a:off x="3301922" y="1964333"/>
            <a:ext cx="8435710" cy="44827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API Management</a:t>
            </a:r>
          </a:p>
        </p:txBody>
      </p:sp>
      <p:pic>
        <p:nvPicPr>
          <p:cNvPr id="4" name="Graphic 3">
            <a:extLst>
              <a:ext uri="{FF2B5EF4-FFF2-40B4-BE49-F238E27FC236}">
                <a16:creationId xmlns:a16="http://schemas.microsoft.com/office/drawing/2014/main" id="{BC10963A-2FEC-4AF7-9982-EE6B1C5DE2C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6891" t="21339" r="28780" b="21558"/>
          <a:stretch/>
        </p:blipFill>
        <p:spPr>
          <a:xfrm>
            <a:off x="6272687" y="1919506"/>
            <a:ext cx="537924" cy="537924"/>
          </a:xfrm>
          <a:prstGeom prst="rect">
            <a:avLst/>
          </a:prstGeom>
        </p:spPr>
      </p:pic>
      <p:pic>
        <p:nvPicPr>
          <p:cNvPr id="19" name="Graphic 18">
            <a:extLst>
              <a:ext uri="{FF2B5EF4-FFF2-40B4-BE49-F238E27FC236}">
                <a16:creationId xmlns:a16="http://schemas.microsoft.com/office/drawing/2014/main" id="{830670B3-6785-419B-AE2D-8529B17C4093}"/>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35355" t="32484" r="35759" b="30938"/>
          <a:stretch/>
        </p:blipFill>
        <p:spPr>
          <a:xfrm>
            <a:off x="6618879" y="5355162"/>
            <a:ext cx="392178" cy="385512"/>
          </a:xfrm>
          <a:prstGeom prst="rect">
            <a:avLst/>
          </a:prstGeom>
        </p:spPr>
      </p:pic>
    </p:spTree>
    <p:extLst>
      <p:ext uri="{BB962C8B-B14F-4D97-AF65-F5344CB8AC3E}">
        <p14:creationId xmlns:p14="http://schemas.microsoft.com/office/powerpoint/2010/main" val="250723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62953" y="1189813"/>
            <a:ext cx="3614037" cy="5667702"/>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Fully managed event routing service that simplifies the development of event-based applications.</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Enables customers to easily react to Azure and custom events</a:t>
            </a: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Delivers millions of events at scale</a:t>
            </a: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Provide multiple ways of reacting to event including serverless compute</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Makes it easy to react to Azure native events and build modern apps anywhere, on-premises and cloud. This is unique to Azure Event Grid.</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endParaRPr>
          </a:p>
        </p:txBody>
      </p:sp>
      <p:pic>
        <p:nvPicPr>
          <p:cNvPr id="52" name="Picture 51">
            <a:extLst>
              <a:ext uri="{FF2B5EF4-FFF2-40B4-BE49-F238E27FC236}">
                <a16:creationId xmlns:a16="http://schemas.microsoft.com/office/drawing/2014/main" id="{9BA46BAF-3287-F343-B545-8C996BE5B79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7242" y="1496158"/>
            <a:ext cx="6709606" cy="4193504"/>
          </a:xfrm>
          <a:prstGeom prst="rect">
            <a:avLst/>
          </a:prstGeom>
        </p:spPr>
      </p:pic>
    </p:spTree>
    <p:extLst>
      <p:ext uri="{BB962C8B-B14F-4D97-AF65-F5344CB8AC3E}">
        <p14:creationId xmlns:p14="http://schemas.microsoft.com/office/powerpoint/2010/main" val="141916523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events-horizontal-color">
            <a:extLst>
              <a:ext uri="{FF2B5EF4-FFF2-40B4-BE49-F238E27FC236}">
                <a16:creationId xmlns:a16="http://schemas.microsoft.com/office/drawing/2014/main" id="{0D1FAE92-23B7-4634-9D4A-4872AF9D9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643" y="730918"/>
            <a:ext cx="6351675" cy="1130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C2B5CAA4-22A8-4D19-9361-CC707A59E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680" y="2142918"/>
            <a:ext cx="5943600" cy="3705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8F8BF7-60F5-CD49-88CA-B9193B683297}"/>
              </a:ext>
            </a:extLst>
          </p:cNvPr>
          <p:cNvSpPr/>
          <p:nvPr/>
        </p:nvSpPr>
        <p:spPr bwMode="auto">
          <a:xfrm>
            <a:off x="867" y="974"/>
            <a:ext cx="4227848" cy="6856055"/>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a:extLst>
              <a:ext uri="{FF2B5EF4-FFF2-40B4-BE49-F238E27FC236}">
                <a16:creationId xmlns:a16="http://schemas.microsoft.com/office/drawing/2014/main" id="{0A63C10F-F3CD-8847-A91E-FFD6B949F626}"/>
              </a:ext>
            </a:extLst>
          </p:cNvPr>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2" normalizeH="0" baseline="0" noProof="0" dirty="0" err="1">
                <a:ln w="3175">
                  <a:noFill/>
                </a:ln>
                <a:gradFill>
                  <a:gsLst>
                    <a:gs pos="2917">
                      <a:srgbClr val="FFFFFF"/>
                    </a:gs>
                    <a:gs pos="30000">
                      <a:srgbClr val="FFFFFF"/>
                    </a:gs>
                  </a:gsLst>
                  <a:lin ang="5400000" scaled="0"/>
                </a:gradFill>
                <a:effectLst/>
                <a:uLnTx/>
                <a:uFillTx/>
                <a:latin typeface="Segoe UI Light"/>
                <a:ea typeface="+mn-ea"/>
                <a:cs typeface="Segoe UI" pitchFamily="34" charset="0"/>
              </a:rPr>
              <a:t>Cloudevents</a:t>
            </a:r>
            <a:r>
              <a:rPr kumimoji="0" lang="en-NZ" sz="4704"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 </a:t>
            </a:r>
            <a:r>
              <a:rPr kumimoji="0" lang="en-NZ" sz="1600"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v0.1</a:t>
            </a:r>
            <a:endParaRPr kumimoji="0" lang="en-NZ" sz="4704"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endParaRPr>
          </a:p>
        </p:txBody>
      </p:sp>
      <p:sp>
        <p:nvSpPr>
          <p:cNvPr id="10" name="Text Placeholder 2">
            <a:extLst>
              <a:ext uri="{FF2B5EF4-FFF2-40B4-BE49-F238E27FC236}">
                <a16:creationId xmlns:a16="http://schemas.microsoft.com/office/drawing/2014/main" id="{BDE2E080-7366-894B-A775-FD039706433A}"/>
              </a:ext>
            </a:extLst>
          </p:cNvPr>
          <p:cNvSpPr txBox="1">
            <a:spLocks/>
          </p:cNvSpPr>
          <p:nvPr/>
        </p:nvSpPr>
        <p:spPr>
          <a:xfrm>
            <a:off x="262953" y="1189813"/>
            <a:ext cx="3614037" cy="5667702"/>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An open standard for describing events in a common way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Currently incubated in CNCF’s Serverless Working Group</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Active Contributors: Microsoft, Google, IBM, Huawei, VMWare,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Iguazio</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Red Hat, Serverless Inc., SAP, Collinson Group, Pivotal</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Normalize events across environments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Facilitate integration across platforms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Increase portability of functions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Normalize webhooks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endParaRPr>
          </a:p>
        </p:txBody>
      </p:sp>
    </p:spTree>
    <p:extLst>
      <p:ext uri="{BB962C8B-B14F-4D97-AF65-F5344CB8AC3E}">
        <p14:creationId xmlns:p14="http://schemas.microsoft.com/office/powerpoint/2010/main" val="227116428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C085D9-0BDB-4524-8643-986F36640DE5}">
  <ds:schemaRefs>
    <ds:schemaRef ds:uri="http://schemas.microsoft.com/sharepoint/v3/contenttype/forms"/>
  </ds:schemaRefs>
</ds:datastoreItem>
</file>

<file path=customXml/itemProps2.xml><?xml version="1.0" encoding="utf-8"?>
<ds:datastoreItem xmlns:ds="http://schemas.openxmlformats.org/officeDocument/2006/customXml" ds:itemID="{C8725A7F-CE2C-409E-92DD-8C2AC5E27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AC9EA0-9E78-4697-B04A-DEC354EB65A3}">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46</TotalTime>
  <Words>1497</Words>
  <Application>Microsoft Macintosh PowerPoint</Application>
  <PresentationFormat>Widescreen</PresentationFormat>
  <Paragraphs>330</Paragraphs>
  <Slides>26</Slides>
  <Notes>14</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26</vt:i4>
      </vt:variant>
    </vt:vector>
  </HeadingPairs>
  <TitlesOfParts>
    <vt:vector size="41" baseType="lpstr">
      <vt:lpstr>Arial</vt:lpstr>
      <vt:lpstr>Calibri</vt:lpstr>
      <vt:lpstr>Calibri Light</vt:lpstr>
      <vt:lpstr>Consolas</vt:lpstr>
      <vt:lpstr>Segoe UI</vt:lpstr>
      <vt:lpstr>Segoe UI Historic</vt:lpstr>
      <vt:lpstr>Segoe UI Light</vt:lpstr>
      <vt:lpstr>Segoe UI Semibold</vt:lpstr>
      <vt:lpstr>Segoe UI Semilight</vt:lpstr>
      <vt:lpstr>Wingdings</vt:lpstr>
      <vt:lpstr>Office Theme</vt:lpstr>
      <vt:lpstr>1_Azure 2017</vt:lpstr>
      <vt:lpstr>1_WHITE TEMPLATE</vt:lpstr>
      <vt:lpstr>9-51027_Microsoft_Ready_Template</vt:lpstr>
      <vt:lpstr>1_5-51015_Microsoft_Ignite_Tour_Template_Light</vt:lpstr>
      <vt:lpstr>PowerPoint Presentation</vt:lpstr>
      <vt:lpstr>From traditional to modern apps</vt:lpstr>
      <vt:lpstr>PowerPoint Presentation</vt:lpstr>
      <vt:lpstr>What are the benefits?</vt:lpstr>
      <vt:lpstr>PowerPoint Presentation</vt:lpstr>
      <vt:lpstr>The shared responsibility model</vt:lpstr>
      <vt:lpstr>Azure Serverless platform for event-driven apps</vt:lpstr>
      <vt:lpstr>PowerPoint Presentation</vt:lpstr>
      <vt:lpstr>PowerPoint Presentation</vt:lpstr>
      <vt:lpstr>PowerPoint Presentation</vt:lpstr>
      <vt:lpstr>Logic Apps</vt:lpstr>
      <vt:lpstr>Azure Functions</vt:lpstr>
      <vt:lpstr>Language options</vt:lpstr>
      <vt:lpstr>Azure Functions</vt:lpstr>
      <vt:lpstr>Functions everywhere</vt:lpstr>
      <vt:lpstr>Recent announcements</vt:lpstr>
      <vt:lpstr>Premium – Dedicated Workers</vt:lpstr>
      <vt:lpstr>Premium – Dedicated Workers</vt:lpstr>
      <vt:lpstr>Premium – Dedicated Workers</vt:lpstr>
      <vt:lpstr>Premium – Dedicated Workers</vt:lpstr>
      <vt:lpstr>Elastic Premium Features</vt:lpstr>
      <vt:lpstr>Spot the vulnerability!</vt:lpstr>
      <vt:lpstr>Secrets management</vt:lpstr>
      <vt:lpstr>The deployment side</vt:lpstr>
      <vt:lpstr>Getting code to the cloud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Vadim Kacherov</cp:lastModifiedBy>
  <cp:revision>7</cp:revision>
  <dcterms:created xsi:type="dcterms:W3CDTF">2019-06-12T19:21:15Z</dcterms:created>
  <dcterms:modified xsi:type="dcterms:W3CDTF">2019-08-12T15:35:26Z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